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21.xml" ContentType="application/vnd.openxmlformats-officedocument.presentationml.slide+xml"/>
  <Override PartName="/ppt/notesSlides/notesSlide21.xml" ContentType="application/vnd.openxmlformats-officedocument.presentationml.notesSlide+xml"/>
  <Override PartName="/ppt/slides/slide22.xml" ContentType="application/vnd.openxmlformats-officedocument.presentationml.slide+xml"/>
  <Override PartName="/ppt/notesSlides/notesSlide22.xml" ContentType="application/vnd.openxmlformats-officedocument.presentationml.notesSlide+xml"/>
  <Override PartName="/ppt/slides/slide23.xml" ContentType="application/vnd.openxmlformats-officedocument.presentationml.slide+xml"/>
  <Override PartName="/ppt/notesSlides/notesSlide23.xml" ContentType="application/vnd.openxmlformats-officedocument.presentationml.notesSlide+xml"/>
  <Override PartName="/ppt/slides/slide24.xml" ContentType="application/vnd.openxmlformats-officedocument.presentationml.slide+xml"/>
  <Override PartName="/ppt/notesSlides/notesSlide24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30c3e8e6651f4382" /><Relationship Type="http://schemas.openxmlformats.org/officeDocument/2006/relationships/extended-properties" Target="/docProps/app.xml" Id="Rd4e3398cf0034d9d" /><Relationship Type="http://schemas.openxmlformats.org/officeDocument/2006/relationships/officeDocument" Target="/ppt/presentation.xml" Id="R9b8a99362b644b89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d848f1b0fe604e11"/>
  </p:sldMasterIdLst>
  <p:notesMasterIdLst>
    <p:notesMasterId xmlns:r="http://schemas.openxmlformats.org/officeDocument/2006/relationships" r:id="Rc3c260c7e4814acd"/>
  </p:notesMasterIdLst>
  <p:sldIdLst>
    <p:sldId xmlns:r="http://schemas.openxmlformats.org/officeDocument/2006/relationships" id="256" r:id="R65f8d3f7d4b341fb"/>
    <p:sldId xmlns:r="http://schemas.openxmlformats.org/officeDocument/2006/relationships" id="257" r:id="Re4686734eec74f51"/>
    <p:sldId xmlns:r="http://schemas.openxmlformats.org/officeDocument/2006/relationships" id="258" r:id="Reaa3500cf4534ad5"/>
    <p:sldId xmlns:r="http://schemas.openxmlformats.org/officeDocument/2006/relationships" id="259" r:id="R0c225c4e8fa94b7b"/>
    <p:sldId xmlns:r="http://schemas.openxmlformats.org/officeDocument/2006/relationships" id="260" r:id="R83bd3442964f438f"/>
    <p:sldId xmlns:r="http://schemas.openxmlformats.org/officeDocument/2006/relationships" id="261" r:id="R433a455072634735"/>
    <p:sldId xmlns:r="http://schemas.openxmlformats.org/officeDocument/2006/relationships" id="262" r:id="Rf5473a4c2037475b"/>
    <p:sldId xmlns:r="http://schemas.openxmlformats.org/officeDocument/2006/relationships" id="263" r:id="Rfe836bc425f64438"/>
    <p:sldId xmlns:r="http://schemas.openxmlformats.org/officeDocument/2006/relationships" id="264" r:id="R0a8a959c7c5c4d5f"/>
    <p:sldId xmlns:r="http://schemas.openxmlformats.org/officeDocument/2006/relationships" id="265" r:id="Rd6ac7d7864f24445"/>
    <p:sldId xmlns:r="http://schemas.openxmlformats.org/officeDocument/2006/relationships" id="266" r:id="R30228b47aef74f26"/>
    <p:sldId xmlns:r="http://schemas.openxmlformats.org/officeDocument/2006/relationships" id="267" r:id="R65d716acaf304b80"/>
    <p:sldId xmlns:r="http://schemas.openxmlformats.org/officeDocument/2006/relationships" id="268" r:id="Rf602843c9b3b4d96"/>
    <p:sldId xmlns:r="http://schemas.openxmlformats.org/officeDocument/2006/relationships" id="269" r:id="R464706c496fd4632"/>
    <p:sldId xmlns:r="http://schemas.openxmlformats.org/officeDocument/2006/relationships" id="270" r:id="R5606c653ce5947c4"/>
    <p:sldId xmlns:r="http://schemas.openxmlformats.org/officeDocument/2006/relationships" id="271" r:id="R7e06124ea53c493c"/>
    <p:sldId xmlns:r="http://schemas.openxmlformats.org/officeDocument/2006/relationships" id="272" r:id="R4dc74af10a0c4864"/>
    <p:sldId xmlns:r="http://schemas.openxmlformats.org/officeDocument/2006/relationships" id="273" r:id="Rc792402e7a8e4bd0"/>
    <p:sldId xmlns:r="http://schemas.openxmlformats.org/officeDocument/2006/relationships" id="274" r:id="Rb013b145063f4bc5"/>
    <p:sldId xmlns:r="http://schemas.openxmlformats.org/officeDocument/2006/relationships" id="275" r:id="Rfe84c281ab214b4c"/>
    <p:sldId xmlns:r="http://schemas.openxmlformats.org/officeDocument/2006/relationships" id="276" r:id="Rb040a2678a184f7d"/>
    <p:sldId xmlns:r="http://schemas.openxmlformats.org/officeDocument/2006/relationships" id="277" r:id="R225cd41949964b6b"/>
    <p:sldId xmlns:r="http://schemas.openxmlformats.org/officeDocument/2006/relationships" id="278" r:id="Rfb43c109bac34c02"/>
    <p:sldId xmlns:r="http://schemas.openxmlformats.org/officeDocument/2006/relationships" id="279" r:id="R1cfed8aefea744e0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0e15e4354e95481a" /><Relationship Type="http://schemas.openxmlformats.org/officeDocument/2006/relationships/slideMaster" Target="/ppt/slideMasters/slideMaster1.xml" Id="Rd848f1b0fe604e11" /><Relationship Type="http://schemas.openxmlformats.org/officeDocument/2006/relationships/notesMaster" Target="/ppt/notesMasters/notesMaster1.xml" Id="Rc3c260c7e4814acd" /><Relationship Type="http://schemas.openxmlformats.org/officeDocument/2006/relationships/presProps" Target="/ppt/presProps.xml" Id="R9f12f787ef5f4e2d" /><Relationship Type="http://schemas.openxmlformats.org/officeDocument/2006/relationships/tableStyles" Target="/ppt/tableStyles.xml" Id="R776f63bdccf148ff" /><Relationship Type="http://schemas.openxmlformats.org/officeDocument/2006/relationships/slide" Target="/ppt/slides/slide1.xml" Id="R65f8d3f7d4b341fb" /><Relationship Type="http://schemas.openxmlformats.org/officeDocument/2006/relationships/slide" Target="/ppt/slides/slide2.xml" Id="Re4686734eec74f51" /><Relationship Type="http://schemas.openxmlformats.org/officeDocument/2006/relationships/slide" Target="/ppt/slides/slide3.xml" Id="Reaa3500cf4534ad5" /><Relationship Type="http://schemas.openxmlformats.org/officeDocument/2006/relationships/slide" Target="/ppt/slides/slide4.xml" Id="R0c225c4e8fa94b7b" /><Relationship Type="http://schemas.openxmlformats.org/officeDocument/2006/relationships/slide" Target="/ppt/slides/slide5.xml" Id="R83bd3442964f438f" /><Relationship Type="http://schemas.openxmlformats.org/officeDocument/2006/relationships/slide" Target="/ppt/slides/slide6.xml" Id="R433a455072634735" /><Relationship Type="http://schemas.openxmlformats.org/officeDocument/2006/relationships/slide" Target="/ppt/slides/slide7.xml" Id="Rf5473a4c2037475b" /><Relationship Type="http://schemas.openxmlformats.org/officeDocument/2006/relationships/slide" Target="/ppt/slides/slide8.xml" Id="Rfe836bc425f64438" /><Relationship Type="http://schemas.openxmlformats.org/officeDocument/2006/relationships/slide" Target="/ppt/slides/slide9.xml" Id="R0a8a959c7c5c4d5f" /><Relationship Type="http://schemas.openxmlformats.org/officeDocument/2006/relationships/slide" Target="/ppt/slides/slide10.xml" Id="Rd6ac7d7864f24445" /><Relationship Type="http://schemas.openxmlformats.org/officeDocument/2006/relationships/slide" Target="/ppt/slides/slide11.xml" Id="R30228b47aef74f26" /><Relationship Type="http://schemas.openxmlformats.org/officeDocument/2006/relationships/slide" Target="/ppt/slides/slide12.xml" Id="R65d716acaf304b80" /><Relationship Type="http://schemas.openxmlformats.org/officeDocument/2006/relationships/slide" Target="/ppt/slides/slide13.xml" Id="Rf602843c9b3b4d96" /><Relationship Type="http://schemas.openxmlformats.org/officeDocument/2006/relationships/slide" Target="/ppt/slides/slide14.xml" Id="R464706c496fd4632" /><Relationship Type="http://schemas.openxmlformats.org/officeDocument/2006/relationships/slide" Target="/ppt/slides/slide15.xml" Id="R5606c653ce5947c4" /><Relationship Type="http://schemas.openxmlformats.org/officeDocument/2006/relationships/slide" Target="/ppt/slides/slide16.xml" Id="R7e06124ea53c493c" /><Relationship Type="http://schemas.openxmlformats.org/officeDocument/2006/relationships/slide" Target="/ppt/slides/slide17.xml" Id="R4dc74af10a0c4864" /><Relationship Type="http://schemas.openxmlformats.org/officeDocument/2006/relationships/slide" Target="/ppt/slides/slide18.xml" Id="Rc792402e7a8e4bd0" /><Relationship Type="http://schemas.openxmlformats.org/officeDocument/2006/relationships/slide" Target="/ppt/slides/slide19.xml" Id="Rb013b145063f4bc5" /><Relationship Type="http://schemas.openxmlformats.org/officeDocument/2006/relationships/slide" Target="/ppt/slides/slide20.xml" Id="Rfe84c281ab214b4c" /><Relationship Type="http://schemas.openxmlformats.org/officeDocument/2006/relationships/slide" Target="/ppt/slides/slide21.xml" Id="Rb040a2678a184f7d" /><Relationship Type="http://schemas.openxmlformats.org/officeDocument/2006/relationships/slide" Target="/ppt/slides/slide22.xml" Id="R225cd41949964b6b" /><Relationship Type="http://schemas.openxmlformats.org/officeDocument/2006/relationships/slide" Target="/ppt/slides/slide23.xml" Id="Rfb43c109bac34c02" /><Relationship Type="http://schemas.openxmlformats.org/officeDocument/2006/relationships/slide" Target="/ppt/slides/slide24.xml" Id="R1cfed8aefea744e0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39ac6e4d237b43ae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56dd5303aa29405c" /><Relationship Type="http://schemas.openxmlformats.org/officeDocument/2006/relationships/notesMaster" Target="/ppt/notesMasters/notesMaster1.xml" Id="R8467ec8018304f3e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212bcd92db4a4ece" /><Relationship Type="http://schemas.openxmlformats.org/officeDocument/2006/relationships/notesMaster" Target="/ppt/notesMasters/notesMaster1.xml" Id="Rdfae6b1ca7cb43e1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61f07431f6194e0f" /><Relationship Type="http://schemas.openxmlformats.org/officeDocument/2006/relationships/notesMaster" Target="/ppt/notesMasters/notesMaster1.xml" Id="Re1ab21e1d11a4006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b208ddfea89f4d4d" /><Relationship Type="http://schemas.openxmlformats.org/officeDocument/2006/relationships/notesMaster" Target="/ppt/notesMasters/notesMaster1.xml" Id="R85a15ba3ebea46ef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25513427c95a4f6a" /><Relationship Type="http://schemas.openxmlformats.org/officeDocument/2006/relationships/notesMaster" Target="/ppt/notesMasters/notesMaster1.xml" Id="Rb0d1aae60b934176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eba75801421c4d94" /><Relationship Type="http://schemas.openxmlformats.org/officeDocument/2006/relationships/notesMaster" Target="/ppt/notesMasters/notesMaster1.xml" Id="Rc336cf6c3b754e9d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43e0ce19d62844cb" /><Relationship Type="http://schemas.openxmlformats.org/officeDocument/2006/relationships/notesMaster" Target="/ppt/notesMasters/notesMaster1.xml" Id="R8e86264dd17e4339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450f3eabda7b4e14" /><Relationship Type="http://schemas.openxmlformats.org/officeDocument/2006/relationships/notesMaster" Target="/ppt/notesMasters/notesMaster1.xml" Id="R45c29f9736044bc8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6789d0ca64844f44" /><Relationship Type="http://schemas.openxmlformats.org/officeDocument/2006/relationships/notesMaster" Target="/ppt/notesMasters/notesMaster1.xml" Id="Refa5b87c705f4fe5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ac87bae1143244bb" /><Relationship Type="http://schemas.openxmlformats.org/officeDocument/2006/relationships/notesMaster" Target="/ppt/notesMasters/notesMaster1.xml" Id="R4ca9856a2ad24876" /></Relationships>
</file>

<file path=ppt/notesSlides/_rels/notesSlide19.xml.rels>&#65279;<?xml version="1.0" encoding="utf-8"?><Relationships xmlns="http://schemas.openxmlformats.org/package/2006/relationships"><Relationship Type="http://schemas.openxmlformats.org/officeDocument/2006/relationships/slide" Target="/ppt/slides/slide19.xml" Id="R3ed1b58d0db6437b" /><Relationship Type="http://schemas.openxmlformats.org/officeDocument/2006/relationships/notesMaster" Target="/ppt/notesMasters/notesMaster1.xml" Id="Rdf56ebb042284ba4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87191e71416b4e26" /><Relationship Type="http://schemas.openxmlformats.org/officeDocument/2006/relationships/notesMaster" Target="/ppt/notesMasters/notesMaster1.xml" Id="R289137e32095469b" /></Relationships>
</file>

<file path=ppt/notesSlides/_rels/notesSlide20.xml.rels>&#65279;<?xml version="1.0" encoding="utf-8"?><Relationships xmlns="http://schemas.openxmlformats.org/package/2006/relationships"><Relationship Type="http://schemas.openxmlformats.org/officeDocument/2006/relationships/slide" Target="/ppt/slides/slide20.xml" Id="R75f2d0006f1445e6" /><Relationship Type="http://schemas.openxmlformats.org/officeDocument/2006/relationships/notesMaster" Target="/ppt/notesMasters/notesMaster1.xml" Id="Rbef65606c72e4fd9" /></Relationships>
</file>

<file path=ppt/notesSlides/_rels/notesSlide21.xml.rels>&#65279;<?xml version="1.0" encoding="utf-8"?><Relationships xmlns="http://schemas.openxmlformats.org/package/2006/relationships"><Relationship Type="http://schemas.openxmlformats.org/officeDocument/2006/relationships/slide" Target="/ppt/slides/slide21.xml" Id="R001efe190b7f4df8" /><Relationship Type="http://schemas.openxmlformats.org/officeDocument/2006/relationships/notesMaster" Target="/ppt/notesMasters/notesMaster1.xml" Id="R2ee8082b75bf45ac" /></Relationships>
</file>

<file path=ppt/notesSlides/_rels/notesSlide22.xml.rels>&#65279;<?xml version="1.0" encoding="utf-8"?><Relationships xmlns="http://schemas.openxmlformats.org/package/2006/relationships"><Relationship Type="http://schemas.openxmlformats.org/officeDocument/2006/relationships/slide" Target="/ppt/slides/slide22.xml" Id="R76f9c7f0a8894e7d" /><Relationship Type="http://schemas.openxmlformats.org/officeDocument/2006/relationships/notesMaster" Target="/ppt/notesMasters/notesMaster1.xml" Id="Rbc2b707c53b14eb8" /></Relationships>
</file>

<file path=ppt/notesSlides/_rels/notesSlide23.xml.rels>&#65279;<?xml version="1.0" encoding="utf-8"?><Relationships xmlns="http://schemas.openxmlformats.org/package/2006/relationships"><Relationship Type="http://schemas.openxmlformats.org/officeDocument/2006/relationships/slide" Target="/ppt/slides/slide23.xml" Id="Ra2a7766936cd474f" /><Relationship Type="http://schemas.openxmlformats.org/officeDocument/2006/relationships/notesMaster" Target="/ppt/notesMasters/notesMaster1.xml" Id="Raa7df6e19e614084" /></Relationships>
</file>

<file path=ppt/notesSlides/_rels/notesSlide24.xml.rels>&#65279;<?xml version="1.0" encoding="utf-8"?><Relationships xmlns="http://schemas.openxmlformats.org/package/2006/relationships"><Relationship Type="http://schemas.openxmlformats.org/officeDocument/2006/relationships/slide" Target="/ppt/slides/slide24.xml" Id="R1e4be3d06e164172" /><Relationship Type="http://schemas.openxmlformats.org/officeDocument/2006/relationships/notesMaster" Target="/ppt/notesMasters/notesMaster1.xml" Id="R709170d7f45c43c0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9f04461c770e4245" /><Relationship Type="http://schemas.openxmlformats.org/officeDocument/2006/relationships/notesMaster" Target="/ppt/notesMasters/notesMaster1.xml" Id="R74fda639ab284f5e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34af16d4fa054a9d" /><Relationship Type="http://schemas.openxmlformats.org/officeDocument/2006/relationships/notesMaster" Target="/ppt/notesMasters/notesMaster1.xml" Id="R61dcf2064aed4b72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bf1170b58e1c4ff1" /><Relationship Type="http://schemas.openxmlformats.org/officeDocument/2006/relationships/notesMaster" Target="/ppt/notesMasters/notesMaster1.xml" Id="R7af3a6964e0e4e95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32e8be3b8f554763" /><Relationship Type="http://schemas.openxmlformats.org/officeDocument/2006/relationships/notesMaster" Target="/ppt/notesMasters/notesMaster1.xml" Id="R652bf64338d94206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3c592aaebc8e465e" /><Relationship Type="http://schemas.openxmlformats.org/officeDocument/2006/relationships/notesMaster" Target="/ppt/notesMasters/notesMaster1.xml" Id="R72c060ba08714912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df70caf41f0349c9" /><Relationship Type="http://schemas.openxmlformats.org/officeDocument/2006/relationships/notesMaster" Target="/ppt/notesMasters/notesMaster1.xml" Id="R020a4e88d6af4dbc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cb7eea1d0cb34a4b" /><Relationship Type="http://schemas.openxmlformats.org/officeDocument/2006/relationships/notesMaster" Target="/ppt/notesMasters/notesMaster1.xml" Id="R6cc60098bc464b28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Open with the decision problem. This session is about workflow decisions, not model features. Ask participants to choose one real workflow to use later.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Candidate-created instructional content; no external factual claim.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Name the limits: the 2023 GPT-4 version, selected consultant sample, and simulated work. Invite one clarification.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https://www.hbs.edu/ris/Publication%20Files/dell-acqua-et-al-2026-navigating-the-jagged-technological-frontier_5c589c8c-fbb5-458f-b285-c944746cd717.pdf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This is an original candidate-created instructional translation, not a framework named by the authors. It requires faculty validation. Read the steps aloud in pairs.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Candidate-created instructional content; no external factual claim.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Model useful task granularity. Ask participants to split their workflow into four to seven tasks.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Candidate-created instructional content; no external factual claim.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These labels are hypotheses, not final classifications. Classify one task and record why.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Candidate-created instructional content; no external factual claim.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Use only fictional, non-confidential data. Ask participants to choose a market before the AI answer appears.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Candidate-created instructional content; no external factual claim.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Expose persuasive failure. Use this prepared output if live AI differs or fails. Ask participants to rate confidence.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Candidate-created instructional content; no external factual claim.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Demonstrate independent verification. Ask which Frontier Fit step failed.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Candidate-created instructional content; no external factual claim.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Launch the main exercise. Offer the customer-escalation sample for anyone without a workflow.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Candidate-created instructional content; no external factual claim.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Guide independent work. Participants complete the first canvas.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Candidate-created instructional content; no external factual claim.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Prevent demo theater. Participants write test cases and acceptance criteria.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Candidate-created instructional content; no external factual claim.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Provoke judgment. These phrases summarize different conditions in the study; do not imply the same task produced all three at once. Ask for a vote and one reason.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https://www.hbs.edu/ris/Publication%20Files/dell-acqua-et-al-2026-navigating-the-jagged-technological-frontier_5c589c8c-fbb5-458f-b285-c944746cd717.pdf</a:t>
            </a:r>
          </a:p>
          <a:p xmlns:a="http://schemas.openxmlformats.org/drawingml/2006/main">
            <a:r>
              <a:t>- https://aiinstitute.hbs.edu/back-to-the-beginnings-of-ai-at-work/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Convert evidence into operating design. Participants select a mode and name the accountable human.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Candidate-created instructional content; no external factual claim.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Exchange maps and challenge one assumption.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Candidate-created instructional content; no external factual claim.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Compare tasks, not industries. Emphasize uncertainty and evidence. Ask for one design change.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https://www.hbs.edu/ris/Publication%20Files/dell-acqua-et-al-2026-navigating-the-jagged-technological-frontier_5c589c8c-fbb5-458f-b285-c944746cd717.pdf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Enable transfer. Participants complete the experiment card and calendar the review.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Candidate-created instructional content; no external factual claim.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Collect the post-assessment. Remind participants that re-testing is part of responsible use.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Candidate-created instructional content; no external factual claim.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Make the performance expectation explicit. Ask participants to write the workflow they brought.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Candidate-created instructional content; no external factual claim.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Introduce the study: a preregistered randomized laboratory-in-the-field experiment with 758 BCG consultants.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https://www.hbs.edu/ris/Publication%20Files/dell-acqua-et-al-2026-navigating-the-jagged-technological-frontier_5c589c8c-fbb5-458f-b285-c944746cd717.pdf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The tasks were pretested to sit on different sides of the then-current frontier. Ask which task participants predict produced the risk.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https://www.hbs.edu/ris/Publication%20Files/dell-acqua-et-al-2026-navigating-the-jagged-technological-frontier_5c589c8c-fbb5-458f-b285-c944746cd717.pdf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Present positive evidence. The quality figure follows the HBS AI Institute summary. Ask which business metric each result resembles.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https://www.hbs.edu/ris/Publication%20Files/dell-acqua-et-al-2026-navigating-the-jagged-technological-frontier_5c589c8c-fbb5-458f-b285-c944746cd717.pdf</a:t>
            </a:r>
          </a:p>
          <a:p xmlns:a="http://schemas.openxmlformats.org/drawingml/2006/main">
            <a:r>
              <a:t>- https://aiinstitute.hbs.edu/back-to-the-beginnings-of-ai-at-work/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The AI handled surface-level information but missed a critical qualitative clue in the designed case. Ask what makes this failure dangerous.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https://www.hbs.edu/ris/Publication%20Files/dell-acqua-et-al-2026-navigating-the-jagged-technological-frontier_5c589c8c-fbb5-458f-b285-c944746cd717.pdf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The paper reports that outside-frontier recommendations could be rated as coherent even when the conclusion was wrong. Ask for one domain where a polished error travels far.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https://www.hbs.edu/ris/Publication%20Files/dell-acqua-et-al-2026-navigating-the-jagged-technological-frontier_5c589c8c-fbb5-458f-b285-c944746cd717.pdf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Avoid a fixed capability map: the boundary changes. Ask participants to mark one task they think is promising and one uncertain.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https://www.hbs.edu/ris/Publication%20Files/dell-acqua-et-al-2026-navigating-the-jagged-technological-frontier_5c589c8c-fbb5-458f-b285-c944746cd717.pdf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eb970637eb4d4999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923562019df44db1" /><Relationship Type="http://schemas.openxmlformats.org/officeDocument/2006/relationships/slideLayout" Target="/ppt/slideLayouts/slideLayout1.xml" Id="R3d4134c92da645fc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3d4134c92da645fc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77bbf911be2448f" /><Relationship Type="http://schemas.openxmlformats.org/officeDocument/2006/relationships/notesSlide" Target="/ppt/notesSlides/notesSlide1.xml" Id="R34038ccef849457e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4396cc18f5144a8" /><Relationship Type="http://schemas.openxmlformats.org/officeDocument/2006/relationships/notesSlide" Target="/ppt/notesSlides/notesSlide10.xml" Id="R506d8a27d0544aff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d03490688ce4039" /><Relationship Type="http://schemas.openxmlformats.org/officeDocument/2006/relationships/notesSlide" Target="/ppt/notesSlides/notesSlide11.xml" Id="R9df7215262cf4c12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3070768677f4182" /><Relationship Type="http://schemas.openxmlformats.org/officeDocument/2006/relationships/notesSlide" Target="/ppt/notesSlides/notesSlide12.xml" Id="Re5f2a01d5f5f491c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3b625f1cf5e4e6e" /><Relationship Type="http://schemas.openxmlformats.org/officeDocument/2006/relationships/notesSlide" Target="/ppt/notesSlides/notesSlide13.xml" Id="R435b3a161d1748a9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407645844ba49ec" /><Relationship Type="http://schemas.openxmlformats.org/officeDocument/2006/relationships/notesSlide" Target="/ppt/notesSlides/notesSlide14.xml" Id="R6a83acace44e46ca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ebf96bd2d394308" /><Relationship Type="http://schemas.openxmlformats.org/officeDocument/2006/relationships/notesSlide" Target="/ppt/notesSlides/notesSlide15.xml" Id="Rf2ec9e0134da4231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5fa50de918b4cb5" /><Relationship Type="http://schemas.openxmlformats.org/officeDocument/2006/relationships/notesSlide" Target="/ppt/notesSlides/notesSlide16.xml" Id="R5f5edec0da024e8b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ab3255b490c4500" /><Relationship Type="http://schemas.openxmlformats.org/officeDocument/2006/relationships/notesSlide" Target="/ppt/notesSlides/notesSlide17.xml" Id="R16287700c3394a3c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893b08fe5ef4492" /><Relationship Type="http://schemas.openxmlformats.org/officeDocument/2006/relationships/notesSlide" Target="/ppt/notesSlides/notesSlide18.xml" Id="Rcc88b6d88b374457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d549d7a4b454371" /><Relationship Type="http://schemas.openxmlformats.org/officeDocument/2006/relationships/notesSlide" Target="/ppt/notesSlides/notesSlide19.xml" Id="Rb71f0eee51594a6e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aef50c62041410b" /><Relationship Type="http://schemas.openxmlformats.org/officeDocument/2006/relationships/notesSlide" Target="/ppt/notesSlides/notesSlide2.xml" Id="Rf95a72c741f141cb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1321e3d11724a5f" /><Relationship Type="http://schemas.openxmlformats.org/officeDocument/2006/relationships/notesSlide" Target="/ppt/notesSlides/notesSlide20.xml" Id="R4a4314651ed24751" /></Relationships>
</file>

<file path=ppt/slides/_rels/slide2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cb6ebd11e9e4fbf" /><Relationship Type="http://schemas.openxmlformats.org/officeDocument/2006/relationships/notesSlide" Target="/ppt/notesSlides/notesSlide21.xml" Id="Rc8ae0970e54e4836" /></Relationships>
</file>

<file path=ppt/slides/_rels/slide2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cc387c04fb249a0" /><Relationship Type="http://schemas.openxmlformats.org/officeDocument/2006/relationships/notesSlide" Target="/ppt/notesSlides/notesSlide22.xml" Id="Rb199a9d6c9b84114" /></Relationships>
</file>

<file path=ppt/slides/_rels/slide2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7e979cbfd534584" /><Relationship Type="http://schemas.openxmlformats.org/officeDocument/2006/relationships/notesSlide" Target="/ppt/notesSlides/notesSlide23.xml" Id="R197c9e1178c84f45" /></Relationships>
</file>

<file path=ppt/slides/_rels/slide2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77e23e94c3b4a94" /><Relationship Type="http://schemas.openxmlformats.org/officeDocument/2006/relationships/notesSlide" Target="/ppt/notesSlides/notesSlide24.xml" Id="R0d438b81d2cf4ab8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cade260a2784a9c" /><Relationship Type="http://schemas.openxmlformats.org/officeDocument/2006/relationships/notesSlide" Target="/ppt/notesSlides/notesSlide3.xml" Id="Rb70415b97361471a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b51b769971c4851" /><Relationship Type="http://schemas.openxmlformats.org/officeDocument/2006/relationships/notesSlide" Target="/ppt/notesSlides/notesSlide4.xml" Id="Ra612212ca93c454f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e8a6b9b87974578" /><Relationship Type="http://schemas.openxmlformats.org/officeDocument/2006/relationships/notesSlide" Target="/ppt/notesSlides/notesSlide5.xml" Id="R5f5113e499a24866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3af92949d254a0b" /><Relationship Type="http://schemas.openxmlformats.org/officeDocument/2006/relationships/notesSlide" Target="/ppt/notesSlides/notesSlide6.xml" Id="R49c9272bf2264aee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41573a1dbb14e8d" /><Relationship Type="http://schemas.openxmlformats.org/officeDocument/2006/relationships/notesSlide" Target="/ppt/notesSlides/notesSlide7.xml" Id="R84580011eddd441a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8295b89c0014d75" /><Relationship Type="http://schemas.openxmlformats.org/officeDocument/2006/relationships/notesSlide" Target="/ppt/notesSlides/notesSlide8.xml" Id="R172de4d63f4a4755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093f756d204412b" /><Relationship Type="http://schemas.openxmlformats.org/officeDocument/2006/relationships/notesSlide" Target="/ppt/notesSlides/notesSlide9.xml" Id="R42d1606426d044af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CC30652-759E-464B-8F73-0576F7FF36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BFCFD"/>
          </a:solidFill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D5A95AE-DE4A-4DD0-A840-D5506E447E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0" y="1095375"/>
            <a:ext cx="3619500" cy="36195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EF4F7"/>
          </a:solidFill>
          <a:ln xmlns:a="http://schemas.openxmlformats.org/drawingml/2006/main" w="28575">
            <a:solidFill>
              <a:srgbClr val="215C78"/>
            </a:solidFill>
            <a:prstDash val="solid"/>
          </a:ln>
        </p:spPr>
      </p:sp>
      <p:sp>
        <p:nvSpPr>
          <p:cNvPr id="3" name="text">
            <a:extLst xmlns:a="http://schemas.openxmlformats.org/drawingml/2006/main">
              <a:ext uri="{FF2B5EF4-FFF2-40B4-BE49-F238E27FC236}">
                <a16:creationId xmlns:a16="http://schemas.microsoft.com/office/drawing/2014/main" id="{4BB6D214-8D20-4C0B-A14F-9BBE807422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495300"/>
            <a:ext cx="2667000" cy="238125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FRONTIER FIT</a:t>
            </a:r>
          </a:p>
        </p:txBody>
      </p:sp>
      <p:sp>
        <p:nvSpPr>
          <p:cNvPr id="4" name="text">
            <a:extLst xmlns:a="http://schemas.openxmlformats.org/drawingml/2006/main">
              <a:ext uri="{FF2B5EF4-FFF2-40B4-BE49-F238E27FC236}">
                <a16:creationId xmlns:a16="http://schemas.microsoft.com/office/drawing/2014/main" id="{20317445-21CF-4C17-B9AE-31CB5CAF41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1543050"/>
            <a:ext cx="6953250" cy="2095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Where does AI help — and where does it quietly hurt?</a:t>
            </a:r>
          </a:p>
        </p:txBody>
      </p:sp>
      <p:sp>
        <p:nvSpPr>
          <p:cNvPr id="5" name="text">
            <a:extLst xmlns:a="http://schemas.openxmlformats.org/drawingml/2006/main">
              <a:ext uri="{FF2B5EF4-FFF2-40B4-BE49-F238E27FC236}">
                <a16:creationId xmlns:a16="http://schemas.microsoft.com/office/drawing/2014/main" id="{D81ABA82-30DB-494E-8414-B900673557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3943350"/>
            <a:ext cx="5238750" cy="4762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A 60-minute executive working session</a:t>
            </a:r>
          </a:p>
        </p:txBody>
      </p:sp>
      <p:sp>
        <p:nvSpPr>
          <p:cNvPr id="6" name="text">
            <a:extLst xmlns:a="http://schemas.openxmlformats.org/drawingml/2006/main">
              <a:ext uri="{FF2B5EF4-FFF2-40B4-BE49-F238E27FC236}">
                <a16:creationId xmlns:a16="http://schemas.microsoft.com/office/drawing/2014/main" id="{7185A374-304E-487E-94E9-A214FDA72C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343650"/>
            <a:ext cx="6667500" cy="1714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825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independent candidate prototype · not an official HBS product</a:t>
            </a:r>
          </a:p>
        </p:txBody>
      </p:sp>
    </p:spTree>
    <p:extLst>
      <p:ext uri="{BB962C8B-B14F-4D97-AF65-F5344CB8AC3E}">
        <p14:creationId xmlns:p14="http://schemas.microsoft.com/office/powerpoint/2010/main" val="1864573422"/>
      </p:ext>
    </p:extLst>
  </p:cSld>
</p:sld>
</file>

<file path=ppt/slides/slide10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E72EB36B-E6F9-4A6D-AE6F-4CE31DA23A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BFCFD"/>
          </a:solidFill>
        </p:spPr>
      </p:sp>
      <p:sp>
        <p:nvSpPr>
          <p:cNvPr id="2" name="text">
            <a:extLst xmlns:a="http://schemas.openxmlformats.org/drawingml/2006/main">
              <a:ext uri="{FF2B5EF4-FFF2-40B4-BE49-F238E27FC236}">
                <a16:creationId xmlns:a16="http://schemas.microsoft.com/office/drawing/2014/main" id="{2C859997-9983-4D5B-A685-AAF77AE48D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323850"/>
            <a:ext cx="2286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FRONTIER FIT WORKSHOP</a:t>
            </a:r>
          </a:p>
        </p:txBody>
      </p:sp>
      <p:sp>
        <p:nvSpPr>
          <p:cNvPr id="3" name="text">
            <a:extLst xmlns:a="http://schemas.openxmlformats.org/drawingml/2006/main">
              <a:ext uri="{FF2B5EF4-FFF2-40B4-BE49-F238E27FC236}">
                <a16:creationId xmlns:a16="http://schemas.microsoft.com/office/drawing/2014/main" id="{DFF13C95-8A08-4EBE-A8A0-B2713F8CEB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87125" y="323850"/>
            <a:ext cx="381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10</a:t>
            </a:r>
          </a:p>
        </p:txBody>
      </p:sp>
      <p:sp>
        <p:nvSpPr>
          <p:cNvPr id="4" name="text">
            <a:extLst xmlns:a="http://schemas.openxmlformats.org/drawingml/2006/main">
              <a:ext uri="{FF2B5EF4-FFF2-40B4-BE49-F238E27FC236}">
                <a16:creationId xmlns:a16="http://schemas.microsoft.com/office/drawing/2014/main" id="{20B3BAD0-2168-44B8-A076-C13AFB52CD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742950"/>
            <a:ext cx="10763250" cy="7810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What this research does not prove</a:t>
            </a:r>
          </a:p>
        </p:txBody>
      </p:sp>
      <p:cxnSp>
        <p:nvCxnSpPr>
          <p:cNvPr id="20" name=""/>
          <p:cNvCxnSpPr/>
          <p:nvPr/>
        </p:nvCxnSpPr>
        <p:spPr>
          <a:xfrm xmlns:a="http://schemas.openxmlformats.org/drawingml/2006/main">
            <a:off x="514350" y="6457950"/>
            <a:ext cx="11163300" cy="95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CDD8DE"/>
            </a:solidFill>
            <a:prstDash val="solid"/>
          </a:ln>
        </p:spPr>
      </p:cxnSp>
      <p:sp>
        <p:nvSpPr>
          <p:cNvPr id="6" name="text">
            <a:extLst xmlns:a="http://schemas.openxmlformats.org/drawingml/2006/main">
              <a:ext uri="{FF2B5EF4-FFF2-40B4-BE49-F238E27FC236}">
                <a16:creationId xmlns:a16="http://schemas.microsoft.com/office/drawing/2014/main" id="{A2BD18E9-DD91-491A-95DB-BD02FF3B6E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53200"/>
            <a:ext cx="66675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independent candidate prototype · not an official HBS product</a:t>
            </a:r>
          </a:p>
        </p:txBody>
      </p:sp>
      <p:sp>
        <p:nvSpPr>
          <p:cNvPr id="7" name="text">
            <a:extLst xmlns:a="http://schemas.openxmlformats.org/drawingml/2006/main">
              <a:ext uri="{FF2B5EF4-FFF2-40B4-BE49-F238E27FC236}">
                <a16:creationId xmlns:a16="http://schemas.microsoft.com/office/drawing/2014/main" id="{878359DD-787E-49FC-B8B8-7A82D0BB61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6553200"/>
            <a:ext cx="9906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10 / 24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E68DFD1-465D-4CAE-974F-1B9C77AEBC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1952625"/>
            <a:ext cx="5486400" cy="1905000"/>
          </a:xfrm>
          <a:prstGeom xmlns:a="http://schemas.openxmlformats.org/drawingml/2006/main" prst="roundRect">
            <a:avLst>
              <a:gd name="adj" fmla="val 4000"/>
            </a:avLst>
          </a:prstGeom>
          <a:solidFill xmlns:a="http://schemas.openxmlformats.org/drawingml/2006/main">
            <a:srgbClr val="F5F7F8"/>
          </a:solidFill>
        </p:spPr>
      </p:sp>
      <p:sp>
        <p:nvSpPr>
          <p:cNvPr id="9" name="text">
            <a:extLst xmlns:a="http://schemas.openxmlformats.org/drawingml/2006/main">
              <a:ext uri="{FF2B5EF4-FFF2-40B4-BE49-F238E27FC236}">
                <a16:creationId xmlns:a16="http://schemas.microsoft.com/office/drawing/2014/main" id="{F28BE32F-556A-4506-BFE1-8AD65009AC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81225"/>
            <a:ext cx="5067300" cy="14478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800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not every model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C166F09-A1A4-4A35-996C-0AAB27B3F0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952625"/>
            <a:ext cx="5486400" cy="1905000"/>
          </a:xfrm>
          <a:prstGeom xmlns:a="http://schemas.openxmlformats.org/drawingml/2006/main" prst="roundRect">
            <a:avLst>
              <a:gd name="adj" fmla="val 4000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11" name="text">
            <a:extLst xmlns:a="http://schemas.openxmlformats.org/drawingml/2006/main">
              <a:ext uri="{FF2B5EF4-FFF2-40B4-BE49-F238E27FC236}">
                <a16:creationId xmlns:a16="http://schemas.microsoft.com/office/drawing/2014/main" id="{D3D9F834-81F8-4FC7-B593-6C92038200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00800" y="2181225"/>
            <a:ext cx="5067300" cy="14478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800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not every job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639AE9A-2725-4781-9ECD-A442EBC303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4048125"/>
            <a:ext cx="5486400" cy="1905000"/>
          </a:xfrm>
          <a:prstGeom xmlns:a="http://schemas.openxmlformats.org/drawingml/2006/main" prst="roundRect">
            <a:avLst>
              <a:gd name="adj" fmla="val 4000"/>
            </a:avLst>
          </a:prstGeom>
          <a:solidFill xmlns:a="http://schemas.openxmlformats.org/drawingml/2006/main">
            <a:srgbClr val="F5F7F8"/>
          </a:solidFill>
        </p:spPr>
      </p:sp>
      <p:sp>
        <p:nvSpPr>
          <p:cNvPr id="13" name="text">
            <a:extLst xmlns:a="http://schemas.openxmlformats.org/drawingml/2006/main">
              <a:ext uri="{FF2B5EF4-FFF2-40B4-BE49-F238E27FC236}">
                <a16:creationId xmlns:a16="http://schemas.microsoft.com/office/drawing/2014/main" id="{4E75E1CE-F88A-49CB-88B5-BB4CD495C3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4276725"/>
            <a:ext cx="5067300" cy="14478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800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not a permanent boundary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BBF5DA4-B6D6-4447-BC4F-3E8B509CE5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4048125"/>
            <a:ext cx="5486400" cy="1905000"/>
          </a:xfrm>
          <a:prstGeom xmlns:a="http://schemas.openxmlformats.org/drawingml/2006/main" prst="roundRect">
            <a:avLst>
              <a:gd name="adj" fmla="val 4000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15" name="text">
            <a:extLst xmlns:a="http://schemas.openxmlformats.org/drawingml/2006/main">
              <a:ext uri="{FF2B5EF4-FFF2-40B4-BE49-F238E27FC236}">
                <a16:creationId xmlns:a16="http://schemas.microsoft.com/office/drawing/2014/main" id="{1279A399-6A76-4455-94C8-DB86962006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00800" y="4276725"/>
            <a:ext cx="5067300" cy="14478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800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not permission to automate by intuition</a:t>
            </a:r>
          </a:p>
        </p:txBody>
      </p:sp>
    </p:spTree>
    <p:extLst>
      <p:ext uri="{BB962C8B-B14F-4D97-AF65-F5344CB8AC3E}">
        <p14:creationId xmlns:p14="http://schemas.microsoft.com/office/powerpoint/2010/main" val="1276670026"/>
      </p:ext>
    </p:extLst>
  </p:cSld>
</p:sld>
</file>

<file path=ppt/slides/slide1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1952C609-0668-4092-BEB9-1EFD024DBE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BFCFD"/>
          </a:solidFill>
        </p:spPr>
      </p:sp>
      <p:sp>
        <p:nvSpPr>
          <p:cNvPr id="2" name="text">
            <a:extLst xmlns:a="http://schemas.openxmlformats.org/drawingml/2006/main">
              <a:ext uri="{FF2B5EF4-FFF2-40B4-BE49-F238E27FC236}">
                <a16:creationId xmlns:a16="http://schemas.microsoft.com/office/drawing/2014/main" id="{781DEA6F-B09F-4923-AC61-CFE10E4644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323850"/>
            <a:ext cx="2286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FRONTIER FIT WORKSHOP</a:t>
            </a:r>
          </a:p>
        </p:txBody>
      </p:sp>
      <p:sp>
        <p:nvSpPr>
          <p:cNvPr id="3" name="text">
            <a:extLst xmlns:a="http://schemas.openxmlformats.org/drawingml/2006/main">
              <a:ext uri="{FF2B5EF4-FFF2-40B4-BE49-F238E27FC236}">
                <a16:creationId xmlns:a16="http://schemas.microsoft.com/office/drawing/2014/main" id="{E4B119FA-A114-4C83-B057-BCDB02907A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87125" y="323850"/>
            <a:ext cx="381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11</a:t>
            </a:r>
          </a:p>
        </p:txBody>
      </p:sp>
      <p:sp>
        <p:nvSpPr>
          <p:cNvPr id="4" name="text">
            <a:extLst xmlns:a="http://schemas.openxmlformats.org/drawingml/2006/main">
              <a:ext uri="{FF2B5EF4-FFF2-40B4-BE49-F238E27FC236}">
                <a16:creationId xmlns:a16="http://schemas.microsoft.com/office/drawing/2014/main" id="{3B9F1D0C-6C0E-4B0F-8E23-7DD5E0372F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742950"/>
            <a:ext cx="10763250" cy="7810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The Frontier Fit Loop</a:t>
            </a:r>
          </a:p>
        </p:txBody>
      </p:sp>
      <p:cxnSp>
        <p:nvCxnSpPr>
          <p:cNvPr id="31" name=""/>
          <p:cNvCxnSpPr/>
          <p:nvPr/>
        </p:nvCxnSpPr>
        <p:spPr>
          <a:xfrm xmlns:a="http://schemas.openxmlformats.org/drawingml/2006/main">
            <a:off x="514350" y="6457950"/>
            <a:ext cx="11163300" cy="95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CDD8DE"/>
            </a:solidFill>
            <a:prstDash val="solid"/>
          </a:ln>
        </p:spPr>
      </p:cxnSp>
      <p:sp>
        <p:nvSpPr>
          <p:cNvPr id="6" name="text">
            <a:extLst xmlns:a="http://schemas.openxmlformats.org/drawingml/2006/main">
              <a:ext uri="{FF2B5EF4-FFF2-40B4-BE49-F238E27FC236}">
                <a16:creationId xmlns:a16="http://schemas.microsoft.com/office/drawing/2014/main" id="{0376F493-931B-4219-A773-5A9054DE1A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53200"/>
            <a:ext cx="66675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independent candidate prototype · not an official HBS product</a:t>
            </a:r>
          </a:p>
        </p:txBody>
      </p:sp>
      <p:sp>
        <p:nvSpPr>
          <p:cNvPr id="7" name="text">
            <a:extLst xmlns:a="http://schemas.openxmlformats.org/drawingml/2006/main">
              <a:ext uri="{FF2B5EF4-FFF2-40B4-BE49-F238E27FC236}">
                <a16:creationId xmlns:a16="http://schemas.microsoft.com/office/drawing/2014/main" id="{191B28C5-53E5-4396-8A53-014521915B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6553200"/>
            <a:ext cx="9906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11 / 24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FCB0002-B5AE-4338-A396-41946CA19B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2762250"/>
            <a:ext cx="2125980" cy="1123950"/>
          </a:xfrm>
          <a:prstGeom xmlns:a="http://schemas.openxmlformats.org/drawingml/2006/main" prst="roundRect">
            <a:avLst>
              <a:gd name="adj" fmla="val 6780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9" name="text">
            <a:extLst xmlns:a="http://schemas.openxmlformats.org/drawingml/2006/main">
              <a:ext uri="{FF2B5EF4-FFF2-40B4-BE49-F238E27FC236}">
                <a16:creationId xmlns:a16="http://schemas.microsoft.com/office/drawing/2014/main" id="{6C42813D-B480-49E2-957B-5FC6AC180E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876550"/>
            <a:ext cx="2857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1</a:t>
            </a:r>
          </a:p>
        </p:txBody>
      </p:sp>
      <p:sp>
        <p:nvSpPr>
          <p:cNvPr id="10" name="text">
            <a:extLst xmlns:a="http://schemas.openxmlformats.org/drawingml/2006/main">
              <a:ext uri="{FF2B5EF4-FFF2-40B4-BE49-F238E27FC236}">
                <a16:creationId xmlns:a16="http://schemas.microsoft.com/office/drawing/2014/main" id="{6822A962-4822-418E-BED7-6027F0A796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3219450"/>
            <a:ext cx="189738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DECOMPOSE</a:t>
            </a:r>
          </a:p>
        </p:txBody>
      </p:sp>
      <p:cxnSp>
        <p:nvCxnSpPr>
          <p:cNvPr id="37" name=""/>
          <p:cNvCxnSpPr/>
          <p:nvPr/>
        </p:nvCxnSpPr>
        <p:spPr>
          <a:xfrm xmlns:a="http://schemas.openxmlformats.org/drawingml/2006/main">
            <a:off x="2640330" y="3324225"/>
            <a:ext cx="133350" cy="95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215C78"/>
            </a:solidFill>
            <a:prstDash val="solid"/>
          </a:ln>
        </p:spPr>
      </p:cxn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61743C8-16D0-496A-B204-8494D6639A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73680" y="2762250"/>
            <a:ext cx="2125980" cy="1123950"/>
          </a:xfrm>
          <a:prstGeom xmlns:a="http://schemas.openxmlformats.org/drawingml/2006/main" prst="roundRect">
            <a:avLst>
              <a:gd name="adj" fmla="val 6780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13" name="text">
            <a:extLst xmlns:a="http://schemas.openxmlformats.org/drawingml/2006/main">
              <a:ext uri="{FF2B5EF4-FFF2-40B4-BE49-F238E27FC236}">
                <a16:creationId xmlns:a16="http://schemas.microsoft.com/office/drawing/2014/main" id="{634E4935-FF7C-4AC9-9A47-C1227E3704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87980" y="2876550"/>
            <a:ext cx="2857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2</a:t>
            </a:r>
          </a:p>
        </p:txBody>
      </p:sp>
      <p:sp>
        <p:nvSpPr>
          <p:cNvPr id="14" name="text">
            <a:extLst xmlns:a="http://schemas.openxmlformats.org/drawingml/2006/main">
              <a:ext uri="{FF2B5EF4-FFF2-40B4-BE49-F238E27FC236}">
                <a16:creationId xmlns:a16="http://schemas.microsoft.com/office/drawing/2014/main" id="{77934984-8B1D-49D9-B91E-956981554A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87980" y="3219450"/>
            <a:ext cx="189738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PREDICT</a:t>
            </a:r>
          </a:p>
        </p:txBody>
      </p:sp>
      <p:cxnSp>
        <p:nvCxnSpPr>
          <p:cNvPr id="41" name=""/>
          <p:cNvCxnSpPr/>
          <p:nvPr/>
        </p:nvCxnSpPr>
        <p:spPr>
          <a:xfrm xmlns:a="http://schemas.openxmlformats.org/drawingml/2006/main">
            <a:off x="4899660" y="3324225"/>
            <a:ext cx="133350" cy="95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215C78"/>
            </a:solidFill>
            <a:prstDash val="solid"/>
          </a:ln>
        </p:spPr>
      </p:cxn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7A3323D7-2C7A-46C9-AFC0-5DDD32EA18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33010" y="2762250"/>
            <a:ext cx="2125980" cy="1123950"/>
          </a:xfrm>
          <a:prstGeom xmlns:a="http://schemas.openxmlformats.org/drawingml/2006/main" prst="roundRect">
            <a:avLst>
              <a:gd name="adj" fmla="val 6780"/>
            </a:avLst>
          </a:prstGeom>
          <a:solidFill xmlns:a="http://schemas.openxmlformats.org/drawingml/2006/main">
            <a:srgbClr val="DDEBF0"/>
          </a:solidFill>
        </p:spPr>
      </p:sp>
      <p:sp>
        <p:nvSpPr>
          <p:cNvPr id="17" name="text">
            <a:extLst xmlns:a="http://schemas.openxmlformats.org/drawingml/2006/main">
              <a:ext uri="{FF2B5EF4-FFF2-40B4-BE49-F238E27FC236}">
                <a16:creationId xmlns:a16="http://schemas.microsoft.com/office/drawing/2014/main" id="{00F6658D-45B5-4953-A3DA-4CAE8F55CE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7310" y="2876550"/>
            <a:ext cx="2857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3</a:t>
            </a:r>
          </a:p>
        </p:txBody>
      </p:sp>
      <p:sp>
        <p:nvSpPr>
          <p:cNvPr id="18" name="text">
            <a:extLst xmlns:a="http://schemas.openxmlformats.org/drawingml/2006/main">
              <a:ext uri="{FF2B5EF4-FFF2-40B4-BE49-F238E27FC236}">
                <a16:creationId xmlns:a16="http://schemas.microsoft.com/office/drawing/2014/main" id="{8A490B08-80FB-48AF-B71F-2C2FFE2908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7310" y="3219450"/>
            <a:ext cx="189738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TEST</a:t>
            </a:r>
          </a:p>
        </p:txBody>
      </p:sp>
      <p:cxnSp>
        <p:nvCxnSpPr>
          <p:cNvPr id="45" name=""/>
          <p:cNvCxnSpPr/>
          <p:nvPr/>
        </p:nvCxnSpPr>
        <p:spPr>
          <a:xfrm xmlns:a="http://schemas.openxmlformats.org/drawingml/2006/main">
            <a:off x="7158990" y="3324225"/>
            <a:ext cx="133350" cy="95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215C78"/>
            </a:solidFill>
            <a:prstDash val="solid"/>
          </a:ln>
        </p:spPr>
      </p:cxn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86E3B3AD-8DB9-4343-93A2-63E7073365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92340" y="2762250"/>
            <a:ext cx="2125980" cy="1123950"/>
          </a:xfrm>
          <a:prstGeom xmlns:a="http://schemas.openxmlformats.org/drawingml/2006/main" prst="roundRect">
            <a:avLst>
              <a:gd name="adj" fmla="val 6780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21" name="text">
            <a:extLst xmlns:a="http://schemas.openxmlformats.org/drawingml/2006/main">
              <a:ext uri="{FF2B5EF4-FFF2-40B4-BE49-F238E27FC236}">
                <a16:creationId xmlns:a16="http://schemas.microsoft.com/office/drawing/2014/main" id="{C38EF25D-D0C9-41E5-B715-E75BA29369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06640" y="2876550"/>
            <a:ext cx="2857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4</a:t>
            </a:r>
          </a:p>
        </p:txBody>
      </p:sp>
      <p:sp>
        <p:nvSpPr>
          <p:cNvPr id="22" name="text">
            <a:extLst xmlns:a="http://schemas.openxmlformats.org/drawingml/2006/main">
              <a:ext uri="{FF2B5EF4-FFF2-40B4-BE49-F238E27FC236}">
                <a16:creationId xmlns:a16="http://schemas.microsoft.com/office/drawing/2014/main" id="{06DF2197-2062-4490-A313-ADE751F26E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06640" y="3219450"/>
            <a:ext cx="189738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ASSIGN</a:t>
            </a:r>
          </a:p>
        </p:txBody>
      </p:sp>
      <p:cxnSp>
        <p:nvCxnSpPr>
          <p:cNvPr id="49" name=""/>
          <p:cNvCxnSpPr/>
          <p:nvPr/>
        </p:nvCxnSpPr>
        <p:spPr>
          <a:xfrm xmlns:a="http://schemas.openxmlformats.org/drawingml/2006/main">
            <a:off x="9418320" y="3324225"/>
            <a:ext cx="133350" cy="95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215C78"/>
            </a:solidFill>
            <a:prstDash val="solid"/>
          </a:ln>
        </p:spPr>
      </p:cxn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4DA8A86F-B077-4A66-A3CA-6608664D91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51670" y="2762250"/>
            <a:ext cx="2125980" cy="1123950"/>
          </a:xfrm>
          <a:prstGeom xmlns:a="http://schemas.openxmlformats.org/drawingml/2006/main" prst="roundRect">
            <a:avLst>
              <a:gd name="adj" fmla="val 6780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25" name="text">
            <a:extLst xmlns:a="http://schemas.openxmlformats.org/drawingml/2006/main">
              <a:ext uri="{FF2B5EF4-FFF2-40B4-BE49-F238E27FC236}">
                <a16:creationId xmlns:a16="http://schemas.microsoft.com/office/drawing/2014/main" id="{6679A4E4-5069-4EE0-A02A-253C892C46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65970" y="2876550"/>
            <a:ext cx="2857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5</a:t>
            </a:r>
          </a:p>
        </p:txBody>
      </p:sp>
      <p:sp>
        <p:nvSpPr>
          <p:cNvPr id="26" name="text">
            <a:extLst xmlns:a="http://schemas.openxmlformats.org/drawingml/2006/main">
              <a:ext uri="{FF2B5EF4-FFF2-40B4-BE49-F238E27FC236}">
                <a16:creationId xmlns:a16="http://schemas.microsoft.com/office/drawing/2014/main" id="{D8CFA4CE-9554-4F62-BC9B-1418A1A409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65970" y="3219450"/>
            <a:ext cx="189738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MONITOR</a:t>
            </a:r>
          </a:p>
        </p:txBody>
      </p:sp>
    </p:spTree>
    <p:extLst>
      <p:ext uri="{BB962C8B-B14F-4D97-AF65-F5344CB8AC3E}">
        <p14:creationId xmlns:p14="http://schemas.microsoft.com/office/powerpoint/2010/main" val="2055039850"/>
      </p:ext>
    </p:extLst>
  </p:cSld>
</p:sld>
</file>

<file path=ppt/slides/slide1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68D38A79-EC8C-4EB8-9995-5AE2D237E9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BFCFD"/>
          </a:solidFill>
        </p:spPr>
      </p:sp>
      <p:sp>
        <p:nvSpPr>
          <p:cNvPr id="2" name="text">
            <a:extLst xmlns:a="http://schemas.openxmlformats.org/drawingml/2006/main">
              <a:ext uri="{FF2B5EF4-FFF2-40B4-BE49-F238E27FC236}">
                <a16:creationId xmlns:a16="http://schemas.microsoft.com/office/drawing/2014/main" id="{49467697-2EB4-4DEE-9408-5E36CD6FE0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323850"/>
            <a:ext cx="2286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FRONTIER FIT WORKSHOP</a:t>
            </a:r>
          </a:p>
        </p:txBody>
      </p:sp>
      <p:sp>
        <p:nvSpPr>
          <p:cNvPr id="3" name="text">
            <a:extLst xmlns:a="http://schemas.openxmlformats.org/drawingml/2006/main">
              <a:ext uri="{FF2B5EF4-FFF2-40B4-BE49-F238E27FC236}">
                <a16:creationId xmlns:a16="http://schemas.microsoft.com/office/drawing/2014/main" id="{CF22BCF8-6DE5-42BB-825D-D7799EDB1A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87125" y="323850"/>
            <a:ext cx="381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12</a:t>
            </a:r>
          </a:p>
        </p:txBody>
      </p:sp>
      <p:sp>
        <p:nvSpPr>
          <p:cNvPr id="4" name="text">
            <a:extLst xmlns:a="http://schemas.openxmlformats.org/drawingml/2006/main">
              <a:ext uri="{FF2B5EF4-FFF2-40B4-BE49-F238E27FC236}">
                <a16:creationId xmlns:a16="http://schemas.microsoft.com/office/drawing/2014/main" id="{185D4860-620D-4F9E-AA1F-0C7CD70528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742950"/>
            <a:ext cx="10763250" cy="7810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Decompose the workflow, not the job</a:t>
            </a:r>
          </a:p>
        </p:txBody>
      </p:sp>
      <p:cxnSp>
        <p:nvCxnSpPr>
          <p:cNvPr id="32" name=""/>
          <p:cNvCxnSpPr/>
          <p:nvPr/>
        </p:nvCxnSpPr>
        <p:spPr>
          <a:xfrm xmlns:a="http://schemas.openxmlformats.org/drawingml/2006/main">
            <a:off x="514350" y="6457950"/>
            <a:ext cx="11163300" cy="95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CDD8DE"/>
            </a:solidFill>
            <a:prstDash val="solid"/>
          </a:ln>
        </p:spPr>
      </p:cxnSp>
      <p:sp>
        <p:nvSpPr>
          <p:cNvPr id="6" name="text">
            <a:extLst xmlns:a="http://schemas.openxmlformats.org/drawingml/2006/main">
              <a:ext uri="{FF2B5EF4-FFF2-40B4-BE49-F238E27FC236}">
                <a16:creationId xmlns:a16="http://schemas.microsoft.com/office/drawing/2014/main" id="{C0DEECA4-4746-40A6-85CD-135222CB45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53200"/>
            <a:ext cx="66675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independent candidate prototype · not an official HBS product</a:t>
            </a:r>
          </a:p>
        </p:txBody>
      </p:sp>
      <p:sp>
        <p:nvSpPr>
          <p:cNvPr id="7" name="text">
            <a:extLst xmlns:a="http://schemas.openxmlformats.org/drawingml/2006/main">
              <a:ext uri="{FF2B5EF4-FFF2-40B4-BE49-F238E27FC236}">
                <a16:creationId xmlns:a16="http://schemas.microsoft.com/office/drawing/2014/main" id="{FB402C1F-0D40-4CCE-9EFA-ED1CCEFAFF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6553200"/>
            <a:ext cx="9906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12 / 24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66E5255-E78E-42CB-836E-ACB9A361DF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2762250"/>
            <a:ext cx="2125980" cy="1123950"/>
          </a:xfrm>
          <a:prstGeom xmlns:a="http://schemas.openxmlformats.org/drawingml/2006/main" prst="roundRect">
            <a:avLst>
              <a:gd name="adj" fmla="val 6780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9" name="text">
            <a:extLst xmlns:a="http://schemas.openxmlformats.org/drawingml/2006/main">
              <a:ext uri="{FF2B5EF4-FFF2-40B4-BE49-F238E27FC236}">
                <a16:creationId xmlns:a16="http://schemas.microsoft.com/office/drawing/2014/main" id="{F7FC844D-B0FF-4B22-804C-307778049C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876550"/>
            <a:ext cx="2857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1</a:t>
            </a:r>
          </a:p>
        </p:txBody>
      </p:sp>
      <p:sp>
        <p:nvSpPr>
          <p:cNvPr id="10" name="text">
            <a:extLst xmlns:a="http://schemas.openxmlformats.org/drawingml/2006/main">
              <a:ext uri="{FF2B5EF4-FFF2-40B4-BE49-F238E27FC236}">
                <a16:creationId xmlns:a16="http://schemas.microsoft.com/office/drawing/2014/main" id="{A714CEC2-831D-4ACB-A770-21066BBDD0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3219450"/>
            <a:ext cx="189738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input</a:t>
            </a:r>
          </a:p>
        </p:txBody>
      </p:sp>
      <p:cxnSp>
        <p:nvCxnSpPr>
          <p:cNvPr id="38" name=""/>
          <p:cNvCxnSpPr/>
          <p:nvPr/>
        </p:nvCxnSpPr>
        <p:spPr>
          <a:xfrm xmlns:a="http://schemas.openxmlformats.org/drawingml/2006/main">
            <a:off x="2640330" y="3324225"/>
            <a:ext cx="133350" cy="95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215C78"/>
            </a:solidFill>
            <a:prstDash val="solid"/>
          </a:ln>
        </p:spPr>
      </p:cxn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111C3919-67A4-4E0E-8126-FE180E879D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73680" y="2762250"/>
            <a:ext cx="2125980" cy="1123950"/>
          </a:xfrm>
          <a:prstGeom xmlns:a="http://schemas.openxmlformats.org/drawingml/2006/main" prst="roundRect">
            <a:avLst>
              <a:gd name="adj" fmla="val 6780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13" name="text">
            <a:extLst xmlns:a="http://schemas.openxmlformats.org/drawingml/2006/main">
              <a:ext uri="{FF2B5EF4-FFF2-40B4-BE49-F238E27FC236}">
                <a16:creationId xmlns:a16="http://schemas.microsoft.com/office/drawing/2014/main" id="{C5C40E75-AD9D-4CB5-A40A-5364E53427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87980" y="2876550"/>
            <a:ext cx="2857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2</a:t>
            </a:r>
          </a:p>
        </p:txBody>
      </p:sp>
      <p:sp>
        <p:nvSpPr>
          <p:cNvPr id="14" name="text">
            <a:extLst xmlns:a="http://schemas.openxmlformats.org/drawingml/2006/main">
              <a:ext uri="{FF2B5EF4-FFF2-40B4-BE49-F238E27FC236}">
                <a16:creationId xmlns:a16="http://schemas.microsoft.com/office/drawing/2014/main" id="{79FAC05A-4325-44F3-BAF6-341DB6D674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87980" y="3219450"/>
            <a:ext cx="189738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task</a:t>
            </a:r>
          </a:p>
        </p:txBody>
      </p:sp>
      <p:cxnSp>
        <p:nvCxnSpPr>
          <p:cNvPr id="42" name=""/>
          <p:cNvCxnSpPr/>
          <p:nvPr/>
        </p:nvCxnSpPr>
        <p:spPr>
          <a:xfrm xmlns:a="http://schemas.openxmlformats.org/drawingml/2006/main">
            <a:off x="4899660" y="3324225"/>
            <a:ext cx="133350" cy="95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215C78"/>
            </a:solidFill>
            <a:prstDash val="solid"/>
          </a:ln>
        </p:spPr>
      </p:cxn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1965583-230B-4BB4-8780-A1532C6DE6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33010" y="2762250"/>
            <a:ext cx="2125980" cy="1123950"/>
          </a:xfrm>
          <a:prstGeom xmlns:a="http://schemas.openxmlformats.org/drawingml/2006/main" prst="roundRect">
            <a:avLst>
              <a:gd name="adj" fmla="val 6780"/>
            </a:avLst>
          </a:prstGeom>
          <a:solidFill xmlns:a="http://schemas.openxmlformats.org/drawingml/2006/main">
            <a:srgbClr val="DDEBF0"/>
          </a:solidFill>
        </p:spPr>
      </p:sp>
      <p:sp>
        <p:nvSpPr>
          <p:cNvPr id="17" name="text">
            <a:extLst xmlns:a="http://schemas.openxmlformats.org/drawingml/2006/main">
              <a:ext uri="{FF2B5EF4-FFF2-40B4-BE49-F238E27FC236}">
                <a16:creationId xmlns:a16="http://schemas.microsoft.com/office/drawing/2014/main" id="{71CAD5FE-0BCC-4E98-BC83-3F0F1CE8AA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7310" y="2876550"/>
            <a:ext cx="2857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3</a:t>
            </a:r>
          </a:p>
        </p:txBody>
      </p:sp>
      <p:sp>
        <p:nvSpPr>
          <p:cNvPr id="18" name="text">
            <a:extLst xmlns:a="http://schemas.openxmlformats.org/drawingml/2006/main">
              <a:ext uri="{FF2B5EF4-FFF2-40B4-BE49-F238E27FC236}">
                <a16:creationId xmlns:a16="http://schemas.microsoft.com/office/drawing/2014/main" id="{407D4C26-E383-42EA-BC6A-7E1DB66A4A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7310" y="3219450"/>
            <a:ext cx="189738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decision</a:t>
            </a:r>
          </a:p>
        </p:txBody>
      </p:sp>
      <p:cxnSp>
        <p:nvCxnSpPr>
          <p:cNvPr id="46" name=""/>
          <p:cNvCxnSpPr/>
          <p:nvPr/>
        </p:nvCxnSpPr>
        <p:spPr>
          <a:xfrm xmlns:a="http://schemas.openxmlformats.org/drawingml/2006/main">
            <a:off x="7158990" y="3324225"/>
            <a:ext cx="133350" cy="95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215C78"/>
            </a:solidFill>
            <a:prstDash val="solid"/>
          </a:ln>
        </p:spPr>
      </p:cxn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A5FD5092-1B00-482E-9D29-8CF67787DB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92340" y="2762250"/>
            <a:ext cx="2125980" cy="1123950"/>
          </a:xfrm>
          <a:prstGeom xmlns:a="http://schemas.openxmlformats.org/drawingml/2006/main" prst="roundRect">
            <a:avLst>
              <a:gd name="adj" fmla="val 6780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21" name="text">
            <a:extLst xmlns:a="http://schemas.openxmlformats.org/drawingml/2006/main">
              <a:ext uri="{FF2B5EF4-FFF2-40B4-BE49-F238E27FC236}">
                <a16:creationId xmlns:a16="http://schemas.microsoft.com/office/drawing/2014/main" id="{C8C9C543-41EC-4326-86CE-815CE79513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06640" y="2876550"/>
            <a:ext cx="2857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4</a:t>
            </a:r>
          </a:p>
        </p:txBody>
      </p:sp>
      <p:sp>
        <p:nvSpPr>
          <p:cNvPr id="22" name="text">
            <a:extLst xmlns:a="http://schemas.openxmlformats.org/drawingml/2006/main">
              <a:ext uri="{FF2B5EF4-FFF2-40B4-BE49-F238E27FC236}">
                <a16:creationId xmlns:a16="http://schemas.microsoft.com/office/drawing/2014/main" id="{E0826E9C-24B9-488E-9C69-48690CE54A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06640" y="3219450"/>
            <a:ext cx="189738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output</a:t>
            </a:r>
          </a:p>
        </p:txBody>
      </p:sp>
      <p:cxnSp>
        <p:nvCxnSpPr>
          <p:cNvPr id="50" name=""/>
          <p:cNvCxnSpPr/>
          <p:nvPr/>
        </p:nvCxnSpPr>
        <p:spPr>
          <a:xfrm xmlns:a="http://schemas.openxmlformats.org/drawingml/2006/main">
            <a:off x="9418320" y="3324225"/>
            <a:ext cx="133350" cy="95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215C78"/>
            </a:solidFill>
            <a:prstDash val="solid"/>
          </a:ln>
        </p:spPr>
      </p:cxn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68DB0E03-06F5-41A0-92FE-80EEFDCE67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51670" y="2762250"/>
            <a:ext cx="2125980" cy="1123950"/>
          </a:xfrm>
          <a:prstGeom xmlns:a="http://schemas.openxmlformats.org/drawingml/2006/main" prst="roundRect">
            <a:avLst>
              <a:gd name="adj" fmla="val 6780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25" name="text">
            <a:extLst xmlns:a="http://schemas.openxmlformats.org/drawingml/2006/main">
              <a:ext uri="{FF2B5EF4-FFF2-40B4-BE49-F238E27FC236}">
                <a16:creationId xmlns:a16="http://schemas.microsoft.com/office/drawing/2014/main" id="{E610E6B4-808C-4281-9248-53B87D16B0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65970" y="2876550"/>
            <a:ext cx="2857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5</a:t>
            </a:r>
          </a:p>
        </p:txBody>
      </p:sp>
      <p:sp>
        <p:nvSpPr>
          <p:cNvPr id="26" name="text">
            <a:extLst xmlns:a="http://schemas.openxmlformats.org/drawingml/2006/main">
              <a:ext uri="{FF2B5EF4-FFF2-40B4-BE49-F238E27FC236}">
                <a16:creationId xmlns:a16="http://schemas.microsoft.com/office/drawing/2014/main" id="{19A826B1-AC7B-4E4E-893D-67BB0191CD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65970" y="3219450"/>
            <a:ext cx="189738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handoff</a:t>
            </a:r>
          </a:p>
        </p:txBody>
      </p:sp>
      <p:sp>
        <p:nvSpPr>
          <p:cNvPr id="27" name="text">
            <a:extLst xmlns:a="http://schemas.openxmlformats.org/drawingml/2006/main">
              <a:ext uri="{FF2B5EF4-FFF2-40B4-BE49-F238E27FC236}">
                <a16:creationId xmlns:a16="http://schemas.microsoft.com/office/drawing/2014/main" id="{8774F023-3C22-4B09-BE11-F4E34BB71C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4619625"/>
            <a:ext cx="10763250" cy="5905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75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Customer escalation: summarize → diagnose → choose remedy → write response → approve</a:t>
            </a:r>
          </a:p>
        </p:txBody>
      </p:sp>
    </p:spTree>
    <p:extLst>
      <p:ext uri="{BB962C8B-B14F-4D97-AF65-F5344CB8AC3E}">
        <p14:creationId xmlns:p14="http://schemas.microsoft.com/office/powerpoint/2010/main" val="2144791186"/>
      </p:ext>
    </p:extLst>
  </p:cSld>
</p:sld>
</file>

<file path=ppt/slides/slide1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F49EC5D8-8F17-4757-9DFB-1F27436F2D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BFCFD"/>
          </a:solidFill>
        </p:spPr>
      </p:sp>
      <p:sp>
        <p:nvSpPr>
          <p:cNvPr id="2" name="text">
            <a:extLst xmlns:a="http://schemas.openxmlformats.org/drawingml/2006/main">
              <a:ext uri="{FF2B5EF4-FFF2-40B4-BE49-F238E27FC236}">
                <a16:creationId xmlns:a16="http://schemas.microsoft.com/office/drawing/2014/main" id="{F306ED81-F04B-49DB-ADC6-B049EE78D6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323850"/>
            <a:ext cx="2286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FRONTIER FIT WORKSHOP</a:t>
            </a:r>
          </a:p>
        </p:txBody>
      </p:sp>
      <p:sp>
        <p:nvSpPr>
          <p:cNvPr id="3" name="text">
            <a:extLst xmlns:a="http://schemas.openxmlformats.org/drawingml/2006/main">
              <a:ext uri="{FF2B5EF4-FFF2-40B4-BE49-F238E27FC236}">
                <a16:creationId xmlns:a16="http://schemas.microsoft.com/office/drawing/2014/main" id="{B6E51AE1-C569-4A8F-8A5B-9D2679A551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87125" y="323850"/>
            <a:ext cx="381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13</a:t>
            </a:r>
          </a:p>
        </p:txBody>
      </p:sp>
      <p:sp>
        <p:nvSpPr>
          <p:cNvPr id="4" name="text">
            <a:extLst xmlns:a="http://schemas.openxmlformats.org/drawingml/2006/main">
              <a:ext uri="{FF2B5EF4-FFF2-40B4-BE49-F238E27FC236}">
                <a16:creationId xmlns:a16="http://schemas.microsoft.com/office/drawing/2014/main" id="{4240656C-165C-4180-A6DD-0F70D138B9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742950"/>
            <a:ext cx="10763250" cy="7810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Predict before the demo changes your mind</a:t>
            </a:r>
          </a:p>
        </p:txBody>
      </p:sp>
      <p:cxnSp>
        <p:nvCxnSpPr>
          <p:cNvPr id="21" name=""/>
          <p:cNvCxnSpPr/>
          <p:nvPr/>
        </p:nvCxnSpPr>
        <p:spPr>
          <a:xfrm xmlns:a="http://schemas.openxmlformats.org/drawingml/2006/main">
            <a:off x="514350" y="6457950"/>
            <a:ext cx="11163300" cy="95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CDD8DE"/>
            </a:solidFill>
            <a:prstDash val="solid"/>
          </a:ln>
        </p:spPr>
      </p:cxnSp>
      <p:sp>
        <p:nvSpPr>
          <p:cNvPr id="6" name="text">
            <a:extLst xmlns:a="http://schemas.openxmlformats.org/drawingml/2006/main">
              <a:ext uri="{FF2B5EF4-FFF2-40B4-BE49-F238E27FC236}">
                <a16:creationId xmlns:a16="http://schemas.microsoft.com/office/drawing/2014/main" id="{95A18817-C17F-4B09-83D1-17FE5B77F4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53200"/>
            <a:ext cx="66675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independent candidate prototype · not an official HBS product</a:t>
            </a:r>
          </a:p>
        </p:txBody>
      </p:sp>
      <p:sp>
        <p:nvSpPr>
          <p:cNvPr id="7" name="text">
            <a:extLst xmlns:a="http://schemas.openxmlformats.org/drawingml/2006/main">
              <a:ext uri="{FF2B5EF4-FFF2-40B4-BE49-F238E27FC236}">
                <a16:creationId xmlns:a16="http://schemas.microsoft.com/office/drawing/2014/main" id="{36B550E8-6D74-466C-87DD-F5D269DDBD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6553200"/>
            <a:ext cx="9906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13 / 24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AF0C42A-CCD3-4FAD-8F5F-B317A63D9C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2143125"/>
            <a:ext cx="3429000" cy="2714625"/>
          </a:xfrm>
          <a:prstGeom xmlns:a="http://schemas.openxmlformats.org/drawingml/2006/main" prst="roundRect">
            <a:avLst>
              <a:gd name="adj" fmla="val 2807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9" name="text">
            <a:extLst xmlns:a="http://schemas.openxmlformats.org/drawingml/2006/main">
              <a:ext uri="{FF2B5EF4-FFF2-40B4-BE49-F238E27FC236}">
                <a16:creationId xmlns:a16="http://schemas.microsoft.com/office/drawing/2014/main" id="{6997B290-F9D1-4D29-9CF0-410F50DB75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2571750"/>
            <a:ext cx="297180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202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promising</a:t>
            </a:r>
          </a:p>
        </p:txBody>
      </p:sp>
      <p:sp>
        <p:nvSpPr>
          <p:cNvPr id="10" name="text">
            <a:extLst xmlns:a="http://schemas.openxmlformats.org/drawingml/2006/main">
              <a:ext uri="{FF2B5EF4-FFF2-40B4-BE49-F238E27FC236}">
                <a16:creationId xmlns:a16="http://schemas.microsoft.com/office/drawing/2014/main" id="{649E8407-27B2-41E9-87D6-7F1AE2A2CC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3381375"/>
            <a:ext cx="2857500" cy="8572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0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observable + repeatable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34014BC-8B87-4AE8-9856-16B466D933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05300" y="2143125"/>
            <a:ext cx="3429000" cy="2714625"/>
          </a:xfrm>
          <a:prstGeom xmlns:a="http://schemas.openxmlformats.org/drawingml/2006/main" prst="roundRect">
            <a:avLst>
              <a:gd name="adj" fmla="val 2807"/>
            </a:avLst>
          </a:prstGeom>
          <a:solidFill xmlns:a="http://schemas.openxmlformats.org/drawingml/2006/main">
            <a:srgbClr val="E8F2EF"/>
          </a:solidFill>
        </p:spPr>
      </p:sp>
      <p:sp>
        <p:nvSpPr>
          <p:cNvPr id="12" name="text">
            <a:extLst xmlns:a="http://schemas.openxmlformats.org/drawingml/2006/main">
              <a:ext uri="{FF2B5EF4-FFF2-40B4-BE49-F238E27FC236}">
                <a16:creationId xmlns:a16="http://schemas.microsoft.com/office/drawing/2014/main" id="{614DB33C-4FF2-494C-81D4-D11A2EF0F8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97180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2025" b="1">
                <a:solidFill>
                  <a:srgbClr val="2C7A7B"/>
                </a:solidFill>
                <a:latin typeface="Arial"/>
                <a:ea typeface="Arial"/>
                <a:cs typeface="Arial"/>
              </a:defRPr>
            </a:pPr>
            <a:r>
              <a:t>uncertain</a:t>
            </a:r>
          </a:p>
        </p:txBody>
      </p:sp>
      <p:sp>
        <p:nvSpPr>
          <p:cNvPr id="13" name="text">
            <a:extLst xmlns:a="http://schemas.openxmlformats.org/drawingml/2006/main">
              <a:ext uri="{FF2B5EF4-FFF2-40B4-BE49-F238E27FC236}">
                <a16:creationId xmlns:a16="http://schemas.microsoft.com/office/drawing/2014/main" id="{5E4317BB-10C1-4621-9FFD-289A0B0DC0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91050" y="3381375"/>
            <a:ext cx="2857500" cy="8572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0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context-dependent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05CB2E73-6690-4021-97D9-0A0D4EE82F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2143125"/>
            <a:ext cx="3429000" cy="2714625"/>
          </a:xfrm>
          <a:prstGeom xmlns:a="http://schemas.openxmlformats.org/drawingml/2006/main" prst="roundRect">
            <a:avLst>
              <a:gd name="adj" fmla="val 2807"/>
            </a:avLst>
          </a:prstGeom>
          <a:solidFill xmlns:a="http://schemas.openxmlformats.org/drawingml/2006/main">
            <a:srgbClr val="F9EFEC"/>
          </a:solidFill>
        </p:spPr>
      </p:sp>
      <p:sp>
        <p:nvSpPr>
          <p:cNvPr id="15" name="text">
            <a:extLst xmlns:a="http://schemas.openxmlformats.org/drawingml/2006/main">
              <a:ext uri="{FF2B5EF4-FFF2-40B4-BE49-F238E27FC236}">
                <a16:creationId xmlns:a16="http://schemas.microsoft.com/office/drawing/2014/main" id="{CCB55EA3-43DB-4B8A-8E77-522DCA93C6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24850" y="2571750"/>
            <a:ext cx="297180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2025" b="1">
                <a:solidFill>
                  <a:srgbClr val="B14E3B"/>
                </a:solidFill>
                <a:latin typeface="Arial"/>
                <a:ea typeface="Arial"/>
                <a:cs typeface="Arial"/>
              </a:defRPr>
            </a:pPr>
            <a:r>
              <a:t>restricted</a:t>
            </a:r>
          </a:p>
        </p:txBody>
      </p:sp>
      <p:sp>
        <p:nvSpPr>
          <p:cNvPr id="16" name="text">
            <a:extLst xmlns:a="http://schemas.openxmlformats.org/drawingml/2006/main">
              <a:ext uri="{FF2B5EF4-FFF2-40B4-BE49-F238E27FC236}">
                <a16:creationId xmlns:a16="http://schemas.microsoft.com/office/drawing/2014/main" id="{1D98EEF7-F0E3-41A6-B09B-D42EA94365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3381375"/>
            <a:ext cx="2857500" cy="8572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0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consequential + hard to verify</a:t>
            </a:r>
          </a:p>
        </p:txBody>
      </p:sp>
    </p:spTree>
    <p:extLst>
      <p:ext uri="{BB962C8B-B14F-4D97-AF65-F5344CB8AC3E}">
        <p14:creationId xmlns:p14="http://schemas.microsoft.com/office/powerpoint/2010/main" val="1704557503"/>
      </p:ext>
    </p:extLst>
  </p:cSld>
</p:sld>
</file>

<file path=ppt/slides/slide1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923990B1-AC87-42A2-A90A-BD1D995273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BFCFD"/>
          </a:solidFill>
        </p:spPr>
      </p:sp>
      <p:sp>
        <p:nvSpPr>
          <p:cNvPr id="2" name="text">
            <a:extLst xmlns:a="http://schemas.openxmlformats.org/drawingml/2006/main">
              <a:ext uri="{FF2B5EF4-FFF2-40B4-BE49-F238E27FC236}">
                <a16:creationId xmlns:a16="http://schemas.microsoft.com/office/drawing/2014/main" id="{6AFF4314-2F2B-4942-86F1-32BA7F5475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323850"/>
            <a:ext cx="2286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FRONTIER FIT WORKSHOP</a:t>
            </a:r>
          </a:p>
        </p:txBody>
      </p:sp>
      <p:sp>
        <p:nvSpPr>
          <p:cNvPr id="3" name="text">
            <a:extLst xmlns:a="http://schemas.openxmlformats.org/drawingml/2006/main">
              <a:ext uri="{FF2B5EF4-FFF2-40B4-BE49-F238E27FC236}">
                <a16:creationId xmlns:a16="http://schemas.microsoft.com/office/drawing/2014/main" id="{EF4A1007-2A75-46CB-84D8-33337536B0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87125" y="323850"/>
            <a:ext cx="381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14</a:t>
            </a:r>
          </a:p>
        </p:txBody>
      </p:sp>
      <p:sp>
        <p:nvSpPr>
          <p:cNvPr id="4" name="text">
            <a:extLst xmlns:a="http://schemas.openxmlformats.org/drawingml/2006/main">
              <a:ext uri="{FF2B5EF4-FFF2-40B4-BE49-F238E27FC236}">
                <a16:creationId xmlns:a16="http://schemas.microsoft.com/office/drawing/2014/main" id="{B997B3D5-8505-4E5B-B98D-068E0EEBDA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742950"/>
            <a:ext cx="10763250" cy="7810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Live demo: choose a launch market</a:t>
            </a:r>
          </a:p>
        </p:txBody>
      </p:sp>
      <p:cxnSp>
        <p:nvCxnSpPr>
          <p:cNvPr id="19" name=""/>
          <p:cNvCxnSpPr/>
          <p:nvPr/>
        </p:nvCxnSpPr>
        <p:spPr>
          <a:xfrm xmlns:a="http://schemas.openxmlformats.org/drawingml/2006/main">
            <a:off x="514350" y="6457950"/>
            <a:ext cx="11163300" cy="95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CDD8DE"/>
            </a:solidFill>
            <a:prstDash val="solid"/>
          </a:ln>
        </p:spPr>
      </p:cxnSp>
      <p:sp>
        <p:nvSpPr>
          <p:cNvPr id="6" name="text">
            <a:extLst xmlns:a="http://schemas.openxmlformats.org/drawingml/2006/main">
              <a:ext uri="{FF2B5EF4-FFF2-40B4-BE49-F238E27FC236}">
                <a16:creationId xmlns:a16="http://schemas.microsoft.com/office/drawing/2014/main" id="{A158964D-7772-45A4-8884-B669D16156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53200"/>
            <a:ext cx="66675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independent candidate prototype · not an official HBS product</a:t>
            </a:r>
          </a:p>
        </p:txBody>
      </p:sp>
      <p:sp>
        <p:nvSpPr>
          <p:cNvPr id="7" name="text">
            <a:extLst xmlns:a="http://schemas.openxmlformats.org/drawingml/2006/main">
              <a:ext uri="{FF2B5EF4-FFF2-40B4-BE49-F238E27FC236}">
                <a16:creationId xmlns:a16="http://schemas.microsoft.com/office/drawing/2014/main" id="{4A778CE6-2D90-4215-B1E0-B26AC9C0E1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6553200"/>
            <a:ext cx="9906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14 / 24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FD85A22-34C3-473C-A55E-D77B233BB4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095500"/>
            <a:ext cx="4953000" cy="2952750"/>
          </a:xfrm>
          <a:prstGeom xmlns:a="http://schemas.openxmlformats.org/drawingml/2006/main" prst="roundRect">
            <a:avLst>
              <a:gd name="adj" fmla="val 2581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9" name="text">
            <a:extLst xmlns:a="http://schemas.openxmlformats.org/drawingml/2006/main">
              <a:ext uri="{FF2B5EF4-FFF2-40B4-BE49-F238E27FC236}">
                <a16:creationId xmlns:a16="http://schemas.microsoft.com/office/drawing/2014/main" id="{33179012-A442-4032-9E6E-3F317F9591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2428875"/>
            <a:ext cx="4343400" cy="523875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Northstar</a:t>
            </a:r>
          </a:p>
        </p:txBody>
      </p:sp>
      <p:sp>
        <p:nvSpPr>
          <p:cNvPr id="10" name="text">
            <a:extLst xmlns:a="http://schemas.openxmlformats.org/drawingml/2006/main">
              <a:ext uri="{FF2B5EF4-FFF2-40B4-BE49-F238E27FC236}">
                <a16:creationId xmlns:a16="http://schemas.microsoft.com/office/drawing/2014/main" id="{C7CC050E-5E63-42F3-8234-8B9CC34105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3190875"/>
            <a:ext cx="4343400" cy="1333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950" b="0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larger market
lower acquisition cost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4ABDF70-B3DF-4390-9661-CD71530C94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81750" y="2095500"/>
            <a:ext cx="4953000" cy="2952750"/>
          </a:xfrm>
          <a:prstGeom xmlns:a="http://schemas.openxmlformats.org/drawingml/2006/main" prst="roundRect">
            <a:avLst>
              <a:gd name="adj" fmla="val 2581"/>
            </a:avLst>
          </a:prstGeom>
          <a:solidFill xmlns:a="http://schemas.openxmlformats.org/drawingml/2006/main">
            <a:srgbClr val="F9EFEC"/>
          </a:solidFill>
        </p:spPr>
      </p:sp>
      <p:sp>
        <p:nvSpPr>
          <p:cNvPr id="12" name="text">
            <a:extLst xmlns:a="http://schemas.openxmlformats.org/drawingml/2006/main">
              <a:ext uri="{FF2B5EF4-FFF2-40B4-BE49-F238E27FC236}">
                <a16:creationId xmlns:a16="http://schemas.microsoft.com/office/drawing/2014/main" id="{AD102017-7417-4CAA-830A-B4EB75321D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86550" y="2428875"/>
            <a:ext cx="4343400" cy="523875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B14E3B"/>
                </a:solidFill>
                <a:latin typeface="Arial"/>
                <a:ea typeface="Arial"/>
                <a:cs typeface="Arial"/>
              </a:defRPr>
            </a:pPr>
            <a:r>
              <a:t>Harbor</a:t>
            </a:r>
          </a:p>
        </p:txBody>
      </p:sp>
      <p:sp>
        <p:nvSpPr>
          <p:cNvPr id="13" name="text">
            <a:extLst xmlns:a="http://schemas.openxmlformats.org/drawingml/2006/main">
              <a:ext uri="{FF2B5EF4-FFF2-40B4-BE49-F238E27FC236}">
                <a16:creationId xmlns:a16="http://schemas.microsoft.com/office/drawing/2014/main" id="{FB42792B-2A20-4BE7-A443-B908B52225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86550" y="3190875"/>
            <a:ext cx="4343400" cy="1333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950" b="0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smaller market
higher acquisition cost</a:t>
            </a:r>
          </a:p>
        </p:txBody>
      </p:sp>
      <p:sp>
        <p:nvSpPr>
          <p:cNvPr id="14" name="text">
            <a:extLst xmlns:a="http://schemas.openxmlformats.org/drawingml/2006/main">
              <a:ext uri="{FF2B5EF4-FFF2-40B4-BE49-F238E27FC236}">
                <a16:creationId xmlns:a16="http://schemas.microsoft.com/office/drawing/2014/main" id="{68476E6F-9F6C-4E5B-9937-8BE120F1AC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5334000"/>
            <a:ext cx="10572750" cy="4762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Interview note: one distribution agreement cannot transfer.</a:t>
            </a:r>
          </a:p>
        </p:txBody>
      </p:sp>
    </p:spTree>
    <p:extLst>
      <p:ext uri="{BB962C8B-B14F-4D97-AF65-F5344CB8AC3E}">
        <p14:creationId xmlns:p14="http://schemas.microsoft.com/office/powerpoint/2010/main" val="327670291"/>
      </p:ext>
    </p:extLst>
  </p:cSld>
</p:sld>
</file>

<file path=ppt/slides/slide1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B2B5848-9133-4CED-A5D8-95CBBC7D80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BFCFD"/>
          </a:solidFill>
        </p:spPr>
      </p:sp>
      <p:sp>
        <p:nvSpPr>
          <p:cNvPr id="2" name="text">
            <a:extLst xmlns:a="http://schemas.openxmlformats.org/drawingml/2006/main">
              <a:ext uri="{FF2B5EF4-FFF2-40B4-BE49-F238E27FC236}">
                <a16:creationId xmlns:a16="http://schemas.microsoft.com/office/drawing/2014/main" id="{EA8C2731-5685-4A3E-85D9-4A6C594759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323850"/>
            <a:ext cx="2286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FRONTIER FIT WORKSHOP</a:t>
            </a:r>
          </a:p>
        </p:txBody>
      </p:sp>
      <p:sp>
        <p:nvSpPr>
          <p:cNvPr id="3" name="text">
            <a:extLst xmlns:a="http://schemas.openxmlformats.org/drawingml/2006/main">
              <a:ext uri="{FF2B5EF4-FFF2-40B4-BE49-F238E27FC236}">
                <a16:creationId xmlns:a16="http://schemas.microsoft.com/office/drawing/2014/main" id="{7B66327C-7512-4115-A80A-FBC946332E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87125" y="323850"/>
            <a:ext cx="381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15</a:t>
            </a:r>
          </a:p>
        </p:txBody>
      </p:sp>
      <p:sp>
        <p:nvSpPr>
          <p:cNvPr id="4" name="text">
            <a:extLst xmlns:a="http://schemas.openxmlformats.org/drawingml/2006/main">
              <a:ext uri="{FF2B5EF4-FFF2-40B4-BE49-F238E27FC236}">
                <a16:creationId xmlns:a16="http://schemas.microsoft.com/office/drawing/2014/main" id="{DCF7B77B-74DD-482E-8E06-0571A82BE3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742950"/>
            <a:ext cx="10763250" cy="7810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The AI answer looks excellent</a:t>
            </a:r>
          </a:p>
        </p:txBody>
      </p:sp>
      <p:cxnSp>
        <p:nvCxnSpPr>
          <p:cNvPr id="15" name=""/>
          <p:cNvCxnSpPr/>
          <p:nvPr/>
        </p:nvCxnSpPr>
        <p:spPr>
          <a:xfrm xmlns:a="http://schemas.openxmlformats.org/drawingml/2006/main">
            <a:off x="514350" y="6457950"/>
            <a:ext cx="11163300" cy="95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CDD8DE"/>
            </a:solidFill>
            <a:prstDash val="solid"/>
          </a:ln>
        </p:spPr>
      </p:cxnSp>
      <p:sp>
        <p:nvSpPr>
          <p:cNvPr id="6" name="text">
            <a:extLst xmlns:a="http://schemas.openxmlformats.org/drawingml/2006/main">
              <a:ext uri="{FF2B5EF4-FFF2-40B4-BE49-F238E27FC236}">
                <a16:creationId xmlns:a16="http://schemas.microsoft.com/office/drawing/2014/main" id="{682B1855-EB00-4C27-822D-5DAC3C4817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53200"/>
            <a:ext cx="66675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independent candidate prototype · not an official HBS product</a:t>
            </a:r>
          </a:p>
        </p:txBody>
      </p:sp>
      <p:sp>
        <p:nvSpPr>
          <p:cNvPr id="7" name="text">
            <a:extLst xmlns:a="http://schemas.openxmlformats.org/drawingml/2006/main">
              <a:ext uri="{FF2B5EF4-FFF2-40B4-BE49-F238E27FC236}">
                <a16:creationId xmlns:a16="http://schemas.microsoft.com/office/drawing/2014/main" id="{CE9158D7-B1EB-4D3F-B3C0-EC1F985AF8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6553200"/>
            <a:ext cx="9906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15 / 24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19B68A5-8F18-461D-ABB0-A1A61C1F44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1952625"/>
            <a:ext cx="9906000" cy="2571750"/>
          </a:xfrm>
          <a:prstGeom xmlns:a="http://schemas.openxmlformats.org/drawingml/2006/main" prst="roundRect">
            <a:avLst>
              <a:gd name="adj" fmla="val 2963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9" name="text">
            <a:extLst xmlns:a="http://schemas.openxmlformats.org/drawingml/2006/main">
              <a:ext uri="{FF2B5EF4-FFF2-40B4-BE49-F238E27FC236}">
                <a16:creationId xmlns:a16="http://schemas.microsoft.com/office/drawing/2014/main" id="{14202BE4-5B73-485E-B876-481DAE429D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2476500"/>
            <a:ext cx="8953500" cy="14287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232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“Launch in Northstar. The larger addressable market and lower acquisition cost create the strongest growth path.”</a:t>
            </a:r>
          </a:p>
        </p:txBody>
      </p:sp>
      <p:sp>
        <p:nvSpPr>
          <p:cNvPr id="10" name="text">
            <a:extLst xmlns:a="http://schemas.openxmlformats.org/drawingml/2006/main">
              <a:ext uri="{FF2B5EF4-FFF2-40B4-BE49-F238E27FC236}">
                <a16:creationId xmlns:a16="http://schemas.microsoft.com/office/drawing/2014/main" id="{1CE2FF53-A469-4B2C-88DD-2DDC0C89A0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5000625"/>
            <a:ext cx="8953500" cy="381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How confident are you?  1  2  3  4  5</a:t>
            </a:r>
          </a:p>
        </p:txBody>
      </p:sp>
    </p:spTree>
    <p:extLst>
      <p:ext uri="{BB962C8B-B14F-4D97-AF65-F5344CB8AC3E}">
        <p14:creationId xmlns:p14="http://schemas.microsoft.com/office/powerpoint/2010/main" val="1986029824"/>
      </p:ext>
    </p:extLst>
  </p:cSld>
</p:sld>
</file>

<file path=ppt/slides/slide1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B87E241-93A3-43A3-B93E-DDE1E7527B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BFCFD"/>
          </a:solidFill>
        </p:spPr>
      </p:sp>
      <p:sp>
        <p:nvSpPr>
          <p:cNvPr id="2" name="text">
            <a:extLst xmlns:a="http://schemas.openxmlformats.org/drawingml/2006/main">
              <a:ext uri="{FF2B5EF4-FFF2-40B4-BE49-F238E27FC236}">
                <a16:creationId xmlns:a16="http://schemas.microsoft.com/office/drawing/2014/main" id="{9847F2BA-F752-419A-A2B3-BA4A3CCC71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323850"/>
            <a:ext cx="2286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FRONTIER FIT WORKSHOP</a:t>
            </a:r>
          </a:p>
        </p:txBody>
      </p:sp>
      <p:sp>
        <p:nvSpPr>
          <p:cNvPr id="3" name="text">
            <a:extLst xmlns:a="http://schemas.openxmlformats.org/drawingml/2006/main">
              <a:ext uri="{FF2B5EF4-FFF2-40B4-BE49-F238E27FC236}">
                <a16:creationId xmlns:a16="http://schemas.microsoft.com/office/drawing/2014/main" id="{EA2705D1-9D95-4CC5-9F05-8B5419AA03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87125" y="323850"/>
            <a:ext cx="381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16</a:t>
            </a:r>
          </a:p>
        </p:txBody>
      </p:sp>
      <p:sp>
        <p:nvSpPr>
          <p:cNvPr id="4" name="text">
            <a:extLst xmlns:a="http://schemas.openxmlformats.org/drawingml/2006/main">
              <a:ext uri="{FF2B5EF4-FFF2-40B4-BE49-F238E27FC236}">
                <a16:creationId xmlns:a16="http://schemas.microsoft.com/office/drawing/2014/main" id="{D3A09E2D-F6E1-4CB1-A164-C54E4BFD83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742950"/>
            <a:ext cx="10763250" cy="7810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The missing evidence changes the decision</a:t>
            </a:r>
          </a:p>
        </p:txBody>
      </p:sp>
      <p:cxnSp>
        <p:nvCxnSpPr>
          <p:cNvPr id="15" name=""/>
          <p:cNvCxnSpPr/>
          <p:nvPr/>
        </p:nvCxnSpPr>
        <p:spPr>
          <a:xfrm xmlns:a="http://schemas.openxmlformats.org/drawingml/2006/main">
            <a:off x="514350" y="6457950"/>
            <a:ext cx="11163300" cy="95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CDD8DE"/>
            </a:solidFill>
            <a:prstDash val="solid"/>
          </a:ln>
        </p:spPr>
      </p:cxnSp>
      <p:sp>
        <p:nvSpPr>
          <p:cNvPr id="6" name="text">
            <a:extLst xmlns:a="http://schemas.openxmlformats.org/drawingml/2006/main">
              <a:ext uri="{FF2B5EF4-FFF2-40B4-BE49-F238E27FC236}">
                <a16:creationId xmlns:a16="http://schemas.microsoft.com/office/drawing/2014/main" id="{E92D4EC9-37B9-42F6-B9B9-202586BBD0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53200"/>
            <a:ext cx="66675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independent candidate prototype · not an official HBS product</a:t>
            </a:r>
          </a:p>
        </p:txBody>
      </p:sp>
      <p:sp>
        <p:nvSpPr>
          <p:cNvPr id="7" name="text">
            <a:extLst xmlns:a="http://schemas.openxmlformats.org/drawingml/2006/main">
              <a:ext uri="{FF2B5EF4-FFF2-40B4-BE49-F238E27FC236}">
                <a16:creationId xmlns:a16="http://schemas.microsoft.com/office/drawing/2014/main" id="{EA994652-FFA3-425F-850F-D0662A221A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6553200"/>
            <a:ext cx="9906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16 / 24</a:t>
            </a:r>
          </a:p>
        </p:txBody>
      </p:sp>
      <p:sp>
        <p:nvSpPr>
          <p:cNvPr id="8" name="text">
            <a:extLst xmlns:a="http://schemas.openxmlformats.org/drawingml/2006/main">
              <a:ext uri="{FF2B5EF4-FFF2-40B4-BE49-F238E27FC236}">
                <a16:creationId xmlns:a16="http://schemas.microsoft.com/office/drawing/2014/main" id="{8101207D-05F7-4ECB-85B7-8F563F96E8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2190750"/>
            <a:ext cx="10629900" cy="20002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3300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Constraint: the distribution agreement cannot transfer.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A4D4E7C-C4CF-41F4-AA3A-D98EDCC2B3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4762500"/>
            <a:ext cx="9144000" cy="742950"/>
          </a:xfrm>
          <a:prstGeom xmlns:a="http://schemas.openxmlformats.org/drawingml/2006/main" prst="roundRect">
            <a:avLst>
              <a:gd name="adj" fmla="val 10256"/>
            </a:avLst>
          </a:prstGeom>
          <a:solidFill xmlns:a="http://schemas.openxmlformats.org/drawingml/2006/main">
            <a:srgbClr val="F9EFEC"/>
          </a:solidFill>
        </p:spPr>
      </p:sp>
      <p:sp>
        <p:nvSpPr>
          <p:cNvPr id="10" name="text">
            <a:extLst xmlns:a="http://schemas.openxmlformats.org/drawingml/2006/main">
              <a:ext uri="{FF2B5EF4-FFF2-40B4-BE49-F238E27FC236}">
                <a16:creationId xmlns:a16="http://schemas.microsoft.com/office/drawing/2014/main" id="{A21D261B-82B8-49A6-8210-3C71317407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62125" y="4972050"/>
            <a:ext cx="8667750" cy="333375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B14E3B"/>
                </a:solidFill>
                <a:latin typeface="Arial"/>
                <a:ea typeface="Arial"/>
                <a:cs typeface="Arial"/>
              </a:defRPr>
            </a:pPr>
            <a:r>
              <a:t>Revised decision: run a bounded feasibility test before launch.</a:t>
            </a:r>
          </a:p>
        </p:txBody>
      </p:sp>
    </p:spTree>
    <p:extLst>
      <p:ext uri="{BB962C8B-B14F-4D97-AF65-F5344CB8AC3E}">
        <p14:creationId xmlns:p14="http://schemas.microsoft.com/office/powerpoint/2010/main" val="966596699"/>
      </p:ext>
    </p:extLst>
  </p:cSld>
</p:sld>
</file>

<file path=ppt/slides/slide1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63270EA-DAA1-4902-816B-E2F83EB836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BFCFD"/>
          </a:solidFill>
        </p:spPr>
      </p:sp>
      <p:sp>
        <p:nvSpPr>
          <p:cNvPr id="2" name="text">
            <a:extLst xmlns:a="http://schemas.openxmlformats.org/drawingml/2006/main">
              <a:ext uri="{FF2B5EF4-FFF2-40B4-BE49-F238E27FC236}">
                <a16:creationId xmlns:a16="http://schemas.microsoft.com/office/drawing/2014/main" id="{E9A1748D-57B3-4DA0-92BA-28B11680D8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323850"/>
            <a:ext cx="2286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FRONTIER FIT WORKSHOP</a:t>
            </a:r>
          </a:p>
        </p:txBody>
      </p:sp>
      <p:sp>
        <p:nvSpPr>
          <p:cNvPr id="3" name="text">
            <a:extLst xmlns:a="http://schemas.openxmlformats.org/drawingml/2006/main">
              <a:ext uri="{FF2B5EF4-FFF2-40B4-BE49-F238E27FC236}">
                <a16:creationId xmlns:a16="http://schemas.microsoft.com/office/drawing/2014/main" id="{828D4F1D-A629-4ABC-A6E0-FDBEAA881D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87125" y="323850"/>
            <a:ext cx="381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17</a:t>
            </a:r>
          </a:p>
        </p:txBody>
      </p:sp>
      <p:sp>
        <p:nvSpPr>
          <p:cNvPr id="4" name="text">
            <a:extLst xmlns:a="http://schemas.openxmlformats.org/drawingml/2006/main">
              <a:ext uri="{FF2B5EF4-FFF2-40B4-BE49-F238E27FC236}">
                <a16:creationId xmlns:a16="http://schemas.microsoft.com/office/drawing/2014/main" id="{2B76E8FB-318B-4167-A5CD-E49CCA57BC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742950"/>
            <a:ext cx="10763250" cy="7810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Your Frontier Fit Map</a:t>
            </a:r>
          </a:p>
        </p:txBody>
      </p:sp>
      <p:cxnSp>
        <p:nvCxnSpPr>
          <p:cNvPr id="15" name=""/>
          <p:cNvCxnSpPr/>
          <p:nvPr/>
        </p:nvCxnSpPr>
        <p:spPr>
          <a:xfrm xmlns:a="http://schemas.openxmlformats.org/drawingml/2006/main">
            <a:off x="514350" y="6457950"/>
            <a:ext cx="11163300" cy="95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CDD8DE"/>
            </a:solidFill>
            <a:prstDash val="solid"/>
          </a:ln>
        </p:spPr>
      </p:cxnSp>
      <p:sp>
        <p:nvSpPr>
          <p:cNvPr id="6" name="text">
            <a:extLst xmlns:a="http://schemas.openxmlformats.org/drawingml/2006/main">
              <a:ext uri="{FF2B5EF4-FFF2-40B4-BE49-F238E27FC236}">
                <a16:creationId xmlns:a16="http://schemas.microsoft.com/office/drawing/2014/main" id="{6571C826-3383-4BA7-B0B1-592FCFEFBD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53200"/>
            <a:ext cx="66675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independent candidate prototype · not an official HBS product</a:t>
            </a:r>
          </a:p>
        </p:txBody>
      </p:sp>
      <p:sp>
        <p:nvSpPr>
          <p:cNvPr id="7" name="text">
            <a:extLst xmlns:a="http://schemas.openxmlformats.org/drawingml/2006/main">
              <a:ext uri="{FF2B5EF4-FFF2-40B4-BE49-F238E27FC236}">
                <a16:creationId xmlns:a16="http://schemas.microsoft.com/office/drawing/2014/main" id="{05852978-C5D9-4E19-8164-8C6F87C9BC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6553200"/>
            <a:ext cx="9906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17 / 24</a:t>
            </a:r>
          </a:p>
        </p:txBody>
      </p:sp>
      <p:sp>
        <p:nvSpPr>
          <p:cNvPr id="8" name="text">
            <a:extLst xmlns:a="http://schemas.openxmlformats.org/drawingml/2006/main">
              <a:ext uri="{FF2B5EF4-FFF2-40B4-BE49-F238E27FC236}">
                <a16:creationId xmlns:a16="http://schemas.microsoft.com/office/drawing/2014/main" id="{BA914A6C-13E1-4AC7-B5AD-25D81280AF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2190750"/>
            <a:ext cx="10629900" cy="20002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3300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Choose one consequential, repeatable task. Map it. Test it. Assign a mode.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E91EC90-A745-4C1A-9FD5-C9E69C6686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4762500"/>
            <a:ext cx="9144000" cy="742950"/>
          </a:xfrm>
          <a:prstGeom xmlns:a="http://schemas.openxmlformats.org/drawingml/2006/main" prst="roundRect">
            <a:avLst>
              <a:gd name="adj" fmla="val 10256"/>
            </a:avLst>
          </a:prstGeom>
          <a:solidFill xmlns:a="http://schemas.openxmlformats.org/drawingml/2006/main">
            <a:srgbClr val="F9EFEC"/>
          </a:solidFill>
        </p:spPr>
      </p:sp>
      <p:sp>
        <p:nvSpPr>
          <p:cNvPr id="10" name="text">
            <a:extLst xmlns:a="http://schemas.openxmlformats.org/drawingml/2006/main">
              <a:ext uri="{FF2B5EF4-FFF2-40B4-BE49-F238E27FC236}">
                <a16:creationId xmlns:a16="http://schemas.microsoft.com/office/drawing/2014/main" id="{CF8DD2D8-9F30-4593-B94F-8943DB91A6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62125" y="4972050"/>
            <a:ext cx="8667750" cy="333375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B14E3B"/>
                </a:solidFill>
                <a:latin typeface="Arial"/>
                <a:ea typeface="Arial"/>
                <a:cs typeface="Arial"/>
              </a:defRPr>
            </a:pPr>
            <a:r>
              <a:t>Turn to the participant workbook.</a:t>
            </a:r>
          </a:p>
        </p:txBody>
      </p:sp>
    </p:spTree>
    <p:extLst>
      <p:ext uri="{BB962C8B-B14F-4D97-AF65-F5344CB8AC3E}">
        <p14:creationId xmlns:p14="http://schemas.microsoft.com/office/powerpoint/2010/main" val="575968676"/>
      </p:ext>
    </p:extLst>
  </p:cSld>
</p:sld>
</file>

<file path=ppt/slides/slide1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FBABE1EA-F34F-4A57-837D-B3B3EE39EE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BFCFD"/>
          </a:solidFill>
        </p:spPr>
      </p:sp>
      <p:sp>
        <p:nvSpPr>
          <p:cNvPr id="2" name="text">
            <a:extLst xmlns:a="http://schemas.openxmlformats.org/drawingml/2006/main">
              <a:ext uri="{FF2B5EF4-FFF2-40B4-BE49-F238E27FC236}">
                <a16:creationId xmlns:a16="http://schemas.microsoft.com/office/drawing/2014/main" id="{A56C6036-0438-48EE-888D-92795245A0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323850"/>
            <a:ext cx="2286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FRONTIER FIT WORKSHOP</a:t>
            </a:r>
          </a:p>
        </p:txBody>
      </p:sp>
      <p:sp>
        <p:nvSpPr>
          <p:cNvPr id="3" name="text">
            <a:extLst xmlns:a="http://schemas.openxmlformats.org/drawingml/2006/main">
              <a:ext uri="{FF2B5EF4-FFF2-40B4-BE49-F238E27FC236}">
                <a16:creationId xmlns:a16="http://schemas.microsoft.com/office/drawing/2014/main" id="{8C0B9ACC-637F-4F31-85F4-25EBC3078E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87125" y="323850"/>
            <a:ext cx="381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18</a:t>
            </a:r>
          </a:p>
        </p:txBody>
      </p:sp>
      <p:sp>
        <p:nvSpPr>
          <p:cNvPr id="4" name="text">
            <a:extLst xmlns:a="http://schemas.openxmlformats.org/drawingml/2006/main">
              <a:ext uri="{FF2B5EF4-FFF2-40B4-BE49-F238E27FC236}">
                <a16:creationId xmlns:a16="http://schemas.microsoft.com/office/drawing/2014/main" id="{57B5D789-E435-421B-BE46-8C5370E198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742950"/>
            <a:ext cx="10763250" cy="7810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Step 1 — map the current task</a:t>
            </a:r>
          </a:p>
        </p:txBody>
      </p:sp>
      <p:cxnSp>
        <p:nvCxnSpPr>
          <p:cNvPr id="24" name=""/>
          <p:cNvCxnSpPr/>
          <p:nvPr/>
        </p:nvCxnSpPr>
        <p:spPr>
          <a:xfrm xmlns:a="http://schemas.openxmlformats.org/drawingml/2006/main">
            <a:off x="514350" y="6457950"/>
            <a:ext cx="11163300" cy="95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CDD8DE"/>
            </a:solidFill>
            <a:prstDash val="solid"/>
          </a:ln>
        </p:spPr>
      </p:cxnSp>
      <p:sp>
        <p:nvSpPr>
          <p:cNvPr id="6" name="text">
            <a:extLst xmlns:a="http://schemas.openxmlformats.org/drawingml/2006/main">
              <a:ext uri="{FF2B5EF4-FFF2-40B4-BE49-F238E27FC236}">
                <a16:creationId xmlns:a16="http://schemas.microsoft.com/office/drawing/2014/main" id="{792B13EF-223A-400B-9F3E-0205CAECB9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53200"/>
            <a:ext cx="66675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independent candidate prototype · not an official HBS product</a:t>
            </a:r>
          </a:p>
        </p:txBody>
      </p:sp>
      <p:sp>
        <p:nvSpPr>
          <p:cNvPr id="7" name="text">
            <a:extLst xmlns:a="http://schemas.openxmlformats.org/drawingml/2006/main">
              <a:ext uri="{FF2B5EF4-FFF2-40B4-BE49-F238E27FC236}">
                <a16:creationId xmlns:a16="http://schemas.microsoft.com/office/drawing/2014/main" id="{F856C884-0355-4EB9-B281-48D7C1D2B3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6553200"/>
            <a:ext cx="9906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18 / 24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D910122-0355-41FE-B60E-EBDBADDC3E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1952625"/>
            <a:ext cx="3594100" cy="1905000"/>
          </a:xfrm>
          <a:prstGeom xmlns:a="http://schemas.openxmlformats.org/drawingml/2006/main" prst="roundRect">
            <a:avLst>
              <a:gd name="adj" fmla="val 4000"/>
            </a:avLst>
          </a:prstGeom>
          <a:solidFill xmlns:a="http://schemas.openxmlformats.org/drawingml/2006/main">
            <a:srgbClr val="F5F7F8"/>
          </a:solidFill>
        </p:spPr>
      </p:sp>
      <p:sp>
        <p:nvSpPr>
          <p:cNvPr id="9" name="text">
            <a:extLst xmlns:a="http://schemas.openxmlformats.org/drawingml/2006/main">
              <a:ext uri="{FF2B5EF4-FFF2-40B4-BE49-F238E27FC236}">
                <a16:creationId xmlns:a16="http://schemas.microsoft.com/office/drawing/2014/main" id="{BB6719ED-142D-47A9-8478-61FBD3F26D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81225"/>
            <a:ext cx="3175000" cy="14478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42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desired outcome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AD779D61-D92F-453C-ADA5-E0E4D72746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98950" y="1952625"/>
            <a:ext cx="3594100" cy="1905000"/>
          </a:xfrm>
          <a:prstGeom xmlns:a="http://schemas.openxmlformats.org/drawingml/2006/main" prst="roundRect">
            <a:avLst>
              <a:gd name="adj" fmla="val 4000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11" name="text">
            <a:extLst xmlns:a="http://schemas.openxmlformats.org/drawingml/2006/main">
              <a:ext uri="{FF2B5EF4-FFF2-40B4-BE49-F238E27FC236}">
                <a16:creationId xmlns:a16="http://schemas.microsoft.com/office/drawing/2014/main" id="{6C7121E0-E19B-47B3-A4DA-A255ABD5B1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08500" y="2181225"/>
            <a:ext cx="3175000" cy="14478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42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inputs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4340B97-305F-4415-A7F5-D0AA8F2979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83550" y="1952625"/>
            <a:ext cx="3594100" cy="1905000"/>
          </a:xfrm>
          <a:prstGeom xmlns:a="http://schemas.openxmlformats.org/drawingml/2006/main" prst="roundRect">
            <a:avLst>
              <a:gd name="adj" fmla="val 4000"/>
            </a:avLst>
          </a:prstGeom>
          <a:solidFill xmlns:a="http://schemas.openxmlformats.org/drawingml/2006/main">
            <a:srgbClr val="F5F7F8"/>
          </a:solidFill>
        </p:spPr>
      </p:sp>
      <p:sp>
        <p:nvSpPr>
          <p:cNvPr id="13" name="text">
            <a:extLst xmlns:a="http://schemas.openxmlformats.org/drawingml/2006/main">
              <a:ext uri="{FF2B5EF4-FFF2-40B4-BE49-F238E27FC236}">
                <a16:creationId xmlns:a16="http://schemas.microsoft.com/office/drawing/2014/main" id="{199E42C3-E257-46E7-9964-572F5885B5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93100" y="2181225"/>
            <a:ext cx="3175000" cy="14478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42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repeated decisions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0B492A27-C45E-49E2-A958-4DEC716435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4048125"/>
            <a:ext cx="3594100" cy="1905000"/>
          </a:xfrm>
          <a:prstGeom xmlns:a="http://schemas.openxmlformats.org/drawingml/2006/main" prst="roundRect">
            <a:avLst>
              <a:gd name="adj" fmla="val 4000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15" name="text">
            <a:extLst xmlns:a="http://schemas.openxmlformats.org/drawingml/2006/main">
              <a:ext uri="{FF2B5EF4-FFF2-40B4-BE49-F238E27FC236}">
                <a16:creationId xmlns:a16="http://schemas.microsoft.com/office/drawing/2014/main" id="{F2DE9971-F46A-43C3-967E-F3F195F953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4276725"/>
            <a:ext cx="3175000" cy="14478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42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human judgment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42CED820-158D-4582-824C-E033969C4B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98950" y="4048125"/>
            <a:ext cx="3594100" cy="1905000"/>
          </a:xfrm>
          <a:prstGeom xmlns:a="http://schemas.openxmlformats.org/drawingml/2006/main" prst="roundRect">
            <a:avLst>
              <a:gd name="adj" fmla="val 4000"/>
            </a:avLst>
          </a:prstGeom>
          <a:solidFill xmlns:a="http://schemas.openxmlformats.org/drawingml/2006/main">
            <a:srgbClr val="F5F7F8"/>
          </a:solidFill>
        </p:spPr>
      </p:sp>
      <p:sp>
        <p:nvSpPr>
          <p:cNvPr id="17" name="text">
            <a:extLst xmlns:a="http://schemas.openxmlformats.org/drawingml/2006/main">
              <a:ext uri="{FF2B5EF4-FFF2-40B4-BE49-F238E27FC236}">
                <a16:creationId xmlns:a16="http://schemas.microsoft.com/office/drawing/2014/main" id="{F62B515F-471C-48C5-8AE2-982076CABA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08500" y="4276725"/>
            <a:ext cx="3175000" cy="14478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42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failure consequence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DDDCEFEF-6694-42D0-BA4A-7B31B0CC8B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83550" y="4048125"/>
            <a:ext cx="3594100" cy="1905000"/>
          </a:xfrm>
          <a:prstGeom xmlns:a="http://schemas.openxmlformats.org/drawingml/2006/main" prst="roundRect">
            <a:avLst>
              <a:gd name="adj" fmla="val 4000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19" name="text">
            <a:extLst xmlns:a="http://schemas.openxmlformats.org/drawingml/2006/main">
              <a:ext uri="{FF2B5EF4-FFF2-40B4-BE49-F238E27FC236}">
                <a16:creationId xmlns:a16="http://schemas.microsoft.com/office/drawing/2014/main" id="{704C7F5B-84A9-4ECD-B5E9-EC4A781CA1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93100" y="4276725"/>
            <a:ext cx="3175000" cy="14478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42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current baseline</a:t>
            </a:r>
          </a:p>
        </p:txBody>
      </p:sp>
    </p:spTree>
    <p:extLst>
      <p:ext uri="{BB962C8B-B14F-4D97-AF65-F5344CB8AC3E}">
        <p14:creationId xmlns:p14="http://schemas.microsoft.com/office/powerpoint/2010/main" val="8016183"/>
      </p:ext>
    </p:extLst>
  </p:cSld>
</p:sld>
</file>

<file path=ppt/slides/slide19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A5ECFD85-E9AF-49F0-AFD6-1EA9195E35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BFCFD"/>
          </a:solidFill>
        </p:spPr>
      </p:sp>
      <p:sp>
        <p:nvSpPr>
          <p:cNvPr id="2" name="text">
            <a:extLst xmlns:a="http://schemas.openxmlformats.org/drawingml/2006/main">
              <a:ext uri="{FF2B5EF4-FFF2-40B4-BE49-F238E27FC236}">
                <a16:creationId xmlns:a16="http://schemas.microsoft.com/office/drawing/2014/main" id="{614D06DB-D243-451F-94B2-A2AF977E31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323850"/>
            <a:ext cx="2286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FRONTIER FIT WORKSHOP</a:t>
            </a:r>
          </a:p>
        </p:txBody>
      </p:sp>
      <p:sp>
        <p:nvSpPr>
          <p:cNvPr id="3" name="text">
            <a:extLst xmlns:a="http://schemas.openxmlformats.org/drawingml/2006/main">
              <a:ext uri="{FF2B5EF4-FFF2-40B4-BE49-F238E27FC236}">
                <a16:creationId xmlns:a16="http://schemas.microsoft.com/office/drawing/2014/main" id="{0B0670D5-4561-4CE2-B29C-B570ED5067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87125" y="323850"/>
            <a:ext cx="381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19</a:t>
            </a:r>
          </a:p>
        </p:txBody>
      </p:sp>
      <p:sp>
        <p:nvSpPr>
          <p:cNvPr id="4" name="text">
            <a:extLst xmlns:a="http://schemas.openxmlformats.org/drawingml/2006/main">
              <a:ext uri="{FF2B5EF4-FFF2-40B4-BE49-F238E27FC236}">
                <a16:creationId xmlns:a16="http://schemas.microsoft.com/office/drawing/2014/main" id="{7A49EE7A-B893-455D-A7E7-4F81258A9B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742950"/>
            <a:ext cx="10763250" cy="7810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Step 2 — design a fair test</a:t>
            </a:r>
          </a:p>
        </p:txBody>
      </p:sp>
      <p:cxnSp>
        <p:nvCxnSpPr>
          <p:cNvPr id="31" name=""/>
          <p:cNvCxnSpPr/>
          <p:nvPr/>
        </p:nvCxnSpPr>
        <p:spPr>
          <a:xfrm xmlns:a="http://schemas.openxmlformats.org/drawingml/2006/main">
            <a:off x="514350" y="6457950"/>
            <a:ext cx="11163300" cy="95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CDD8DE"/>
            </a:solidFill>
            <a:prstDash val="solid"/>
          </a:ln>
        </p:spPr>
      </p:cxnSp>
      <p:sp>
        <p:nvSpPr>
          <p:cNvPr id="6" name="text">
            <a:extLst xmlns:a="http://schemas.openxmlformats.org/drawingml/2006/main">
              <a:ext uri="{FF2B5EF4-FFF2-40B4-BE49-F238E27FC236}">
                <a16:creationId xmlns:a16="http://schemas.microsoft.com/office/drawing/2014/main" id="{BA546FA8-83A7-43BF-B0D2-0C75BCB265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53200"/>
            <a:ext cx="66675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independent candidate prototype · not an official HBS product</a:t>
            </a:r>
          </a:p>
        </p:txBody>
      </p:sp>
      <p:sp>
        <p:nvSpPr>
          <p:cNvPr id="7" name="text">
            <a:extLst xmlns:a="http://schemas.openxmlformats.org/drawingml/2006/main">
              <a:ext uri="{FF2B5EF4-FFF2-40B4-BE49-F238E27FC236}">
                <a16:creationId xmlns:a16="http://schemas.microsoft.com/office/drawing/2014/main" id="{D5A4BAEE-B986-4C68-A87F-DB961A9AFE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6553200"/>
            <a:ext cx="9906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19 / 24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D3C9688-13DC-4A42-B6C5-3782F97C73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2762250"/>
            <a:ext cx="2125980" cy="1123950"/>
          </a:xfrm>
          <a:prstGeom xmlns:a="http://schemas.openxmlformats.org/drawingml/2006/main" prst="roundRect">
            <a:avLst>
              <a:gd name="adj" fmla="val 6780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9" name="text">
            <a:extLst xmlns:a="http://schemas.openxmlformats.org/drawingml/2006/main">
              <a:ext uri="{FF2B5EF4-FFF2-40B4-BE49-F238E27FC236}">
                <a16:creationId xmlns:a16="http://schemas.microsoft.com/office/drawing/2014/main" id="{260F7636-72B3-4E39-8A65-0CCD3DB7F9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876550"/>
            <a:ext cx="2857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1</a:t>
            </a:r>
          </a:p>
        </p:txBody>
      </p:sp>
      <p:sp>
        <p:nvSpPr>
          <p:cNvPr id="10" name="text">
            <a:extLst xmlns:a="http://schemas.openxmlformats.org/drawingml/2006/main">
              <a:ext uri="{FF2B5EF4-FFF2-40B4-BE49-F238E27FC236}">
                <a16:creationId xmlns:a16="http://schemas.microsoft.com/office/drawing/2014/main" id="{5D681DE4-55C0-4416-A242-BA56AB33D7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3219450"/>
            <a:ext cx="189738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same cases</a:t>
            </a:r>
          </a:p>
        </p:txBody>
      </p:sp>
      <p:cxnSp>
        <p:nvCxnSpPr>
          <p:cNvPr id="37" name=""/>
          <p:cNvCxnSpPr/>
          <p:nvPr/>
        </p:nvCxnSpPr>
        <p:spPr>
          <a:xfrm xmlns:a="http://schemas.openxmlformats.org/drawingml/2006/main">
            <a:off x="2640330" y="3324225"/>
            <a:ext cx="133350" cy="95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215C78"/>
            </a:solidFill>
            <a:prstDash val="solid"/>
          </a:ln>
        </p:spPr>
      </p:cxn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1632D6C-8964-4943-AA18-2A8CB80D60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73680" y="2762250"/>
            <a:ext cx="2125980" cy="1123950"/>
          </a:xfrm>
          <a:prstGeom xmlns:a="http://schemas.openxmlformats.org/drawingml/2006/main" prst="roundRect">
            <a:avLst>
              <a:gd name="adj" fmla="val 6780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13" name="text">
            <a:extLst xmlns:a="http://schemas.openxmlformats.org/drawingml/2006/main">
              <a:ext uri="{FF2B5EF4-FFF2-40B4-BE49-F238E27FC236}">
                <a16:creationId xmlns:a16="http://schemas.microsoft.com/office/drawing/2014/main" id="{27F81BC9-351E-4F4A-A655-10B5F39750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87980" y="2876550"/>
            <a:ext cx="2857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2</a:t>
            </a:r>
          </a:p>
        </p:txBody>
      </p:sp>
      <p:sp>
        <p:nvSpPr>
          <p:cNvPr id="14" name="text">
            <a:extLst xmlns:a="http://schemas.openxmlformats.org/drawingml/2006/main">
              <a:ext uri="{FF2B5EF4-FFF2-40B4-BE49-F238E27FC236}">
                <a16:creationId xmlns:a16="http://schemas.microsoft.com/office/drawing/2014/main" id="{46F9BBC6-B147-4A00-A3F0-D543560AD9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87980" y="3219450"/>
            <a:ext cx="189738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same rubric</a:t>
            </a:r>
          </a:p>
        </p:txBody>
      </p:sp>
      <p:cxnSp>
        <p:nvCxnSpPr>
          <p:cNvPr id="41" name=""/>
          <p:cNvCxnSpPr/>
          <p:nvPr/>
        </p:nvCxnSpPr>
        <p:spPr>
          <a:xfrm xmlns:a="http://schemas.openxmlformats.org/drawingml/2006/main">
            <a:off x="4899660" y="3324225"/>
            <a:ext cx="133350" cy="95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215C78"/>
            </a:solidFill>
            <a:prstDash val="solid"/>
          </a:ln>
        </p:spPr>
      </p:cxn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4FDDAABC-CDD8-4821-B6F1-39E3381FAA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33010" y="2762250"/>
            <a:ext cx="2125980" cy="1123950"/>
          </a:xfrm>
          <a:prstGeom xmlns:a="http://schemas.openxmlformats.org/drawingml/2006/main" prst="roundRect">
            <a:avLst>
              <a:gd name="adj" fmla="val 6780"/>
            </a:avLst>
          </a:prstGeom>
          <a:solidFill xmlns:a="http://schemas.openxmlformats.org/drawingml/2006/main">
            <a:srgbClr val="DDEBF0"/>
          </a:solidFill>
        </p:spPr>
      </p:sp>
      <p:sp>
        <p:nvSpPr>
          <p:cNvPr id="17" name="text">
            <a:extLst xmlns:a="http://schemas.openxmlformats.org/drawingml/2006/main">
              <a:ext uri="{FF2B5EF4-FFF2-40B4-BE49-F238E27FC236}">
                <a16:creationId xmlns:a16="http://schemas.microsoft.com/office/drawing/2014/main" id="{A7B3ADFE-4725-428A-88F4-A74D1C3025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7310" y="2876550"/>
            <a:ext cx="2857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3</a:t>
            </a:r>
          </a:p>
        </p:txBody>
      </p:sp>
      <p:sp>
        <p:nvSpPr>
          <p:cNvPr id="18" name="text">
            <a:extLst xmlns:a="http://schemas.openxmlformats.org/drawingml/2006/main">
              <a:ext uri="{FF2B5EF4-FFF2-40B4-BE49-F238E27FC236}">
                <a16:creationId xmlns:a16="http://schemas.microsoft.com/office/drawing/2014/main" id="{5287BE2C-AA56-42CD-82FD-08A730E44F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7310" y="3219450"/>
            <a:ext cx="189738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credible baseline</a:t>
            </a:r>
          </a:p>
        </p:txBody>
      </p:sp>
      <p:cxnSp>
        <p:nvCxnSpPr>
          <p:cNvPr id="45" name=""/>
          <p:cNvCxnSpPr/>
          <p:nvPr/>
        </p:nvCxnSpPr>
        <p:spPr>
          <a:xfrm xmlns:a="http://schemas.openxmlformats.org/drawingml/2006/main">
            <a:off x="7158990" y="3324225"/>
            <a:ext cx="133350" cy="95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215C78"/>
            </a:solidFill>
            <a:prstDash val="solid"/>
          </a:ln>
        </p:spPr>
      </p:cxn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AE1DC38D-94C9-4A5F-8275-A000290C5F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92340" y="2762250"/>
            <a:ext cx="2125980" cy="1123950"/>
          </a:xfrm>
          <a:prstGeom xmlns:a="http://schemas.openxmlformats.org/drawingml/2006/main" prst="roundRect">
            <a:avLst>
              <a:gd name="adj" fmla="val 6780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21" name="text">
            <a:extLst xmlns:a="http://schemas.openxmlformats.org/drawingml/2006/main">
              <a:ext uri="{FF2B5EF4-FFF2-40B4-BE49-F238E27FC236}">
                <a16:creationId xmlns:a16="http://schemas.microsoft.com/office/drawing/2014/main" id="{637EE779-A7BC-4923-8FDF-3F456941CC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06640" y="2876550"/>
            <a:ext cx="2857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4</a:t>
            </a:r>
          </a:p>
        </p:txBody>
      </p:sp>
      <p:sp>
        <p:nvSpPr>
          <p:cNvPr id="22" name="text">
            <a:extLst xmlns:a="http://schemas.openxmlformats.org/drawingml/2006/main">
              <a:ext uri="{FF2B5EF4-FFF2-40B4-BE49-F238E27FC236}">
                <a16:creationId xmlns:a16="http://schemas.microsoft.com/office/drawing/2014/main" id="{B95E1B51-08C1-41B5-9C2D-263D4B6828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06640" y="3219450"/>
            <a:ext cx="189738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3–5 examples</a:t>
            </a:r>
          </a:p>
        </p:txBody>
      </p:sp>
      <p:cxnSp>
        <p:nvCxnSpPr>
          <p:cNvPr id="49" name=""/>
          <p:cNvCxnSpPr/>
          <p:nvPr/>
        </p:nvCxnSpPr>
        <p:spPr>
          <a:xfrm xmlns:a="http://schemas.openxmlformats.org/drawingml/2006/main">
            <a:off x="9418320" y="3324225"/>
            <a:ext cx="133350" cy="95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215C78"/>
            </a:solidFill>
            <a:prstDash val="solid"/>
          </a:ln>
        </p:spPr>
      </p:cxn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1E134970-25AA-4069-A873-5583CC243A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51670" y="2762250"/>
            <a:ext cx="2125980" cy="1123950"/>
          </a:xfrm>
          <a:prstGeom xmlns:a="http://schemas.openxmlformats.org/drawingml/2006/main" prst="roundRect">
            <a:avLst>
              <a:gd name="adj" fmla="val 6780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25" name="text">
            <a:extLst xmlns:a="http://schemas.openxmlformats.org/drawingml/2006/main">
              <a:ext uri="{FF2B5EF4-FFF2-40B4-BE49-F238E27FC236}">
                <a16:creationId xmlns:a16="http://schemas.microsoft.com/office/drawing/2014/main" id="{C4030620-9D34-4BD3-B698-813FB863C8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65970" y="2876550"/>
            <a:ext cx="2857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5</a:t>
            </a:r>
          </a:p>
        </p:txBody>
      </p:sp>
      <p:sp>
        <p:nvSpPr>
          <p:cNvPr id="26" name="text">
            <a:extLst xmlns:a="http://schemas.openxmlformats.org/drawingml/2006/main">
              <a:ext uri="{FF2B5EF4-FFF2-40B4-BE49-F238E27FC236}">
                <a16:creationId xmlns:a16="http://schemas.microsoft.com/office/drawing/2014/main" id="{94B5D12F-CE35-4288-9426-DA789C52F5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65970" y="3219450"/>
            <a:ext cx="189738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stop rule</a:t>
            </a:r>
          </a:p>
        </p:txBody>
      </p:sp>
    </p:spTree>
    <p:extLst>
      <p:ext uri="{BB962C8B-B14F-4D97-AF65-F5344CB8AC3E}">
        <p14:creationId xmlns:p14="http://schemas.microsoft.com/office/powerpoint/2010/main" val="387398506"/>
      </p:ext>
    </p:extLst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534F840F-EEE1-4DF8-B114-E3AEF2FE18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BFCFD"/>
          </a:solidFill>
        </p:spPr>
      </p:sp>
      <p:sp>
        <p:nvSpPr>
          <p:cNvPr id="2" name="text">
            <a:extLst xmlns:a="http://schemas.openxmlformats.org/drawingml/2006/main">
              <a:ext uri="{FF2B5EF4-FFF2-40B4-BE49-F238E27FC236}">
                <a16:creationId xmlns:a16="http://schemas.microsoft.com/office/drawing/2014/main" id="{03426F63-E5E4-4C04-95C7-07FA7E6926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323850"/>
            <a:ext cx="2286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FRONTIER FIT WORKSHOP</a:t>
            </a:r>
          </a:p>
        </p:txBody>
      </p:sp>
      <p:sp>
        <p:nvSpPr>
          <p:cNvPr id="3" name="text">
            <a:extLst xmlns:a="http://schemas.openxmlformats.org/drawingml/2006/main">
              <a:ext uri="{FF2B5EF4-FFF2-40B4-BE49-F238E27FC236}">
                <a16:creationId xmlns:a16="http://schemas.microsoft.com/office/drawing/2014/main" id="{0FEE8E84-5629-48A1-956A-C774EC4C38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87125" y="323850"/>
            <a:ext cx="381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02</a:t>
            </a:r>
          </a:p>
        </p:txBody>
      </p:sp>
      <p:sp>
        <p:nvSpPr>
          <p:cNvPr id="4" name="text">
            <a:extLst xmlns:a="http://schemas.openxmlformats.org/drawingml/2006/main">
              <a:ext uri="{FF2B5EF4-FFF2-40B4-BE49-F238E27FC236}">
                <a16:creationId xmlns:a16="http://schemas.microsoft.com/office/drawing/2014/main" id="{1FAC98DC-63BB-41DE-B592-5160F79B06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742950"/>
            <a:ext cx="10763250" cy="7810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A faster answer can still be the wrong answer</a:t>
            </a:r>
          </a:p>
        </p:txBody>
      </p:sp>
      <p:cxnSp>
        <p:nvCxnSpPr>
          <p:cNvPr id="22" name=""/>
          <p:cNvCxnSpPr/>
          <p:nvPr/>
        </p:nvCxnSpPr>
        <p:spPr>
          <a:xfrm xmlns:a="http://schemas.openxmlformats.org/drawingml/2006/main">
            <a:off x="514350" y="6457950"/>
            <a:ext cx="11163300" cy="95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CDD8DE"/>
            </a:solidFill>
            <a:prstDash val="solid"/>
          </a:ln>
        </p:spPr>
      </p:cxnSp>
      <p:sp>
        <p:nvSpPr>
          <p:cNvPr id="6" name="text">
            <a:extLst xmlns:a="http://schemas.openxmlformats.org/drawingml/2006/main">
              <a:ext uri="{FF2B5EF4-FFF2-40B4-BE49-F238E27FC236}">
                <a16:creationId xmlns:a16="http://schemas.microsoft.com/office/drawing/2014/main" id="{22470EA2-AFED-478C-908C-82BE66FD0A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53200"/>
            <a:ext cx="66675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independent candidate prototype · not an official HBS product</a:t>
            </a:r>
          </a:p>
        </p:txBody>
      </p:sp>
      <p:sp>
        <p:nvSpPr>
          <p:cNvPr id="7" name="text">
            <a:extLst xmlns:a="http://schemas.openxmlformats.org/drawingml/2006/main">
              <a:ext uri="{FF2B5EF4-FFF2-40B4-BE49-F238E27FC236}">
                <a16:creationId xmlns:a16="http://schemas.microsoft.com/office/drawing/2014/main" id="{332416B3-57E7-4FF0-8347-8F8ADE1265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6553200"/>
            <a:ext cx="9906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2 / 24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F01F82A-4636-4ADD-B00B-1EA0871FE1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2095500"/>
            <a:ext cx="3568700" cy="2476500"/>
          </a:xfrm>
          <a:prstGeom xmlns:a="http://schemas.openxmlformats.org/drawingml/2006/main" prst="roundRect">
            <a:avLst>
              <a:gd name="adj" fmla="val 3077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9" name="text">
            <a:extLst xmlns:a="http://schemas.openxmlformats.org/drawingml/2006/main">
              <a:ext uri="{FF2B5EF4-FFF2-40B4-BE49-F238E27FC236}">
                <a16:creationId xmlns:a16="http://schemas.microsoft.com/office/drawing/2014/main" id="{5782CAB1-3281-4381-A155-1E2CD954E7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514600"/>
            <a:ext cx="3225800" cy="8191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3600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25%</a:t>
            </a:r>
          </a:p>
        </p:txBody>
      </p:sp>
      <p:sp>
        <p:nvSpPr>
          <p:cNvPr id="10" name="text">
            <a:extLst xmlns:a="http://schemas.openxmlformats.org/drawingml/2006/main">
              <a:ext uri="{FF2B5EF4-FFF2-40B4-BE49-F238E27FC236}">
                <a16:creationId xmlns:a16="http://schemas.microsoft.com/office/drawing/2014/main" id="{48C489F9-0747-4961-B4A2-283BF1C2CF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476625"/>
            <a:ext cx="3149600" cy="6667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0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faster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10CA798-ABD2-4560-ABDB-75CB112419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11650" y="2095500"/>
            <a:ext cx="3568700" cy="2476500"/>
          </a:xfrm>
          <a:prstGeom xmlns:a="http://schemas.openxmlformats.org/drawingml/2006/main" prst="roundRect">
            <a:avLst>
              <a:gd name="adj" fmla="val 3077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12" name="text">
            <a:extLst xmlns:a="http://schemas.openxmlformats.org/drawingml/2006/main">
              <a:ext uri="{FF2B5EF4-FFF2-40B4-BE49-F238E27FC236}">
                <a16:creationId xmlns:a16="http://schemas.microsoft.com/office/drawing/2014/main" id="{52AB530F-04C3-47B8-A28B-1332F1346B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83100" y="2514600"/>
            <a:ext cx="3225800" cy="8191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3600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more</a:t>
            </a:r>
          </a:p>
        </p:txBody>
      </p:sp>
      <p:sp>
        <p:nvSpPr>
          <p:cNvPr id="13" name="text">
            <a:extLst xmlns:a="http://schemas.openxmlformats.org/drawingml/2006/main">
              <a:ext uri="{FF2B5EF4-FFF2-40B4-BE49-F238E27FC236}">
                <a16:creationId xmlns:a16="http://schemas.microsoft.com/office/drawing/2014/main" id="{6A770951-73BE-4516-A92E-314AE89DED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21200" y="3476625"/>
            <a:ext cx="3149600" cy="6667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0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persuasive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5FAAB24-212E-4FEF-807A-D6ABF92123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08950" y="2095500"/>
            <a:ext cx="3568700" cy="2476500"/>
          </a:xfrm>
          <a:prstGeom xmlns:a="http://schemas.openxmlformats.org/drawingml/2006/main" prst="roundRect">
            <a:avLst>
              <a:gd name="adj" fmla="val 3077"/>
            </a:avLst>
          </a:prstGeom>
          <a:solidFill xmlns:a="http://schemas.openxmlformats.org/drawingml/2006/main">
            <a:srgbClr val="F9EFEC"/>
          </a:solidFill>
        </p:spPr>
      </p:sp>
      <p:sp>
        <p:nvSpPr>
          <p:cNvPr id="15" name="text">
            <a:extLst xmlns:a="http://schemas.openxmlformats.org/drawingml/2006/main">
              <a:ext uri="{FF2B5EF4-FFF2-40B4-BE49-F238E27FC236}">
                <a16:creationId xmlns:a16="http://schemas.microsoft.com/office/drawing/2014/main" id="{46E85E27-D859-4C80-8709-E4BB99F8C3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80400" y="2514600"/>
            <a:ext cx="3225800" cy="8191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3600" b="1">
                <a:solidFill>
                  <a:srgbClr val="B14E3B"/>
                </a:solidFill>
                <a:latin typeface="Arial"/>
                <a:ea typeface="Arial"/>
                <a:cs typeface="Arial"/>
              </a:defRPr>
            </a:pPr>
            <a:r>
              <a:t>less</a:t>
            </a:r>
          </a:p>
        </p:txBody>
      </p:sp>
      <p:sp>
        <p:nvSpPr>
          <p:cNvPr id="16" name="text">
            <a:extLst xmlns:a="http://schemas.openxmlformats.org/drawingml/2006/main">
              <a:ext uri="{FF2B5EF4-FFF2-40B4-BE49-F238E27FC236}">
                <a16:creationId xmlns:a16="http://schemas.microsoft.com/office/drawing/2014/main" id="{31D6E37D-D071-4002-9F62-82637FD508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18500" y="3476625"/>
            <a:ext cx="3149600" cy="6667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0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correct</a:t>
            </a:r>
          </a:p>
        </p:txBody>
      </p:sp>
      <p:sp>
        <p:nvSpPr>
          <p:cNvPr id="17" name="text">
            <a:extLst xmlns:a="http://schemas.openxmlformats.org/drawingml/2006/main">
              <a:ext uri="{FF2B5EF4-FFF2-40B4-BE49-F238E27FC236}">
                <a16:creationId xmlns:a16="http://schemas.microsoft.com/office/drawing/2014/main" id="{E750D0BE-22E8-43AC-A58E-8CFDAEE9B2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5143500"/>
            <a:ext cx="11163300" cy="4762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725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Deploy?  yes / no / not enough evidence</a:t>
            </a:r>
          </a:p>
        </p:txBody>
      </p:sp>
    </p:spTree>
    <p:extLst>
      <p:ext uri="{BB962C8B-B14F-4D97-AF65-F5344CB8AC3E}">
        <p14:creationId xmlns:p14="http://schemas.microsoft.com/office/powerpoint/2010/main" val="1965940126"/>
      </p:ext>
    </p:extLst>
  </p:cSld>
</p:sld>
</file>

<file path=ppt/slides/slide20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2B894889-4FF7-43BE-A1BF-F7FDC2F0CB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BFCFD"/>
          </a:solidFill>
        </p:spPr>
      </p:sp>
      <p:sp>
        <p:nvSpPr>
          <p:cNvPr id="2" name="text">
            <a:extLst xmlns:a="http://schemas.openxmlformats.org/drawingml/2006/main">
              <a:ext uri="{FF2B5EF4-FFF2-40B4-BE49-F238E27FC236}">
                <a16:creationId xmlns:a16="http://schemas.microsoft.com/office/drawing/2014/main" id="{B0929903-5EB3-4C35-9061-4015AD9781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323850"/>
            <a:ext cx="2286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FRONTIER FIT WORKSHOP</a:t>
            </a:r>
          </a:p>
        </p:txBody>
      </p:sp>
      <p:sp>
        <p:nvSpPr>
          <p:cNvPr id="3" name="text">
            <a:extLst xmlns:a="http://schemas.openxmlformats.org/drawingml/2006/main">
              <a:ext uri="{FF2B5EF4-FFF2-40B4-BE49-F238E27FC236}">
                <a16:creationId xmlns:a16="http://schemas.microsoft.com/office/drawing/2014/main" id="{75B6045B-10AE-4B0C-A21E-89A8BF32DC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87125" y="323850"/>
            <a:ext cx="381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20</a:t>
            </a:r>
          </a:p>
        </p:txBody>
      </p:sp>
      <p:sp>
        <p:nvSpPr>
          <p:cNvPr id="4" name="text">
            <a:extLst xmlns:a="http://schemas.openxmlformats.org/drawingml/2006/main">
              <a:ext uri="{FF2B5EF4-FFF2-40B4-BE49-F238E27FC236}">
                <a16:creationId xmlns:a16="http://schemas.microsoft.com/office/drawing/2014/main" id="{43797AB7-1146-4ED1-B5B8-DE575707CF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742950"/>
            <a:ext cx="10763250" cy="7810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Step 3 — assign authority, not just tasks</a:t>
            </a:r>
          </a:p>
        </p:txBody>
      </p:sp>
      <p:cxnSp>
        <p:nvCxnSpPr>
          <p:cNvPr id="22" name=""/>
          <p:cNvCxnSpPr/>
          <p:nvPr/>
        </p:nvCxnSpPr>
        <p:spPr>
          <a:xfrm xmlns:a="http://schemas.openxmlformats.org/drawingml/2006/main">
            <a:off x="514350" y="6457950"/>
            <a:ext cx="11163300" cy="95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CDD8DE"/>
            </a:solidFill>
            <a:prstDash val="solid"/>
          </a:ln>
        </p:spPr>
      </p:cxnSp>
      <p:sp>
        <p:nvSpPr>
          <p:cNvPr id="6" name="text">
            <a:extLst xmlns:a="http://schemas.openxmlformats.org/drawingml/2006/main">
              <a:ext uri="{FF2B5EF4-FFF2-40B4-BE49-F238E27FC236}">
                <a16:creationId xmlns:a16="http://schemas.microsoft.com/office/drawing/2014/main" id="{8978DFC8-9222-4B32-8DE0-CD956FD210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53200"/>
            <a:ext cx="66675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independent candidate prototype · not an official HBS product</a:t>
            </a:r>
          </a:p>
        </p:txBody>
      </p:sp>
      <p:sp>
        <p:nvSpPr>
          <p:cNvPr id="7" name="text">
            <a:extLst xmlns:a="http://schemas.openxmlformats.org/drawingml/2006/main">
              <a:ext uri="{FF2B5EF4-FFF2-40B4-BE49-F238E27FC236}">
                <a16:creationId xmlns:a16="http://schemas.microsoft.com/office/drawing/2014/main" id="{A35FCB26-B7D4-4C2B-8051-671BFD4FD6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6553200"/>
            <a:ext cx="9906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20 / 24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0C1F003-A149-4392-9223-13CC2DC874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2143125"/>
            <a:ext cx="3429000" cy="2714625"/>
          </a:xfrm>
          <a:prstGeom xmlns:a="http://schemas.openxmlformats.org/drawingml/2006/main" prst="roundRect">
            <a:avLst>
              <a:gd name="adj" fmla="val 2807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9" name="text">
            <a:extLst xmlns:a="http://schemas.openxmlformats.org/drawingml/2006/main">
              <a:ext uri="{FF2B5EF4-FFF2-40B4-BE49-F238E27FC236}">
                <a16:creationId xmlns:a16="http://schemas.microsoft.com/office/drawing/2014/main" id="{59C4C8D3-47A2-4B2A-B86D-F4CEC3E23D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2571750"/>
            <a:ext cx="297180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202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AI-led</a:t>
            </a:r>
          </a:p>
        </p:txBody>
      </p:sp>
      <p:sp>
        <p:nvSpPr>
          <p:cNvPr id="10" name="text">
            <a:extLst xmlns:a="http://schemas.openxmlformats.org/drawingml/2006/main">
              <a:ext uri="{FF2B5EF4-FFF2-40B4-BE49-F238E27FC236}">
                <a16:creationId xmlns:a16="http://schemas.microsoft.com/office/drawing/2014/main" id="{B9D98653-F568-433A-A729-80D405DB50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3381375"/>
            <a:ext cx="2857500" cy="8572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0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sampled human review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5BB82A5-9A7A-43CE-A1CF-E50212F653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05300" y="2143125"/>
            <a:ext cx="3429000" cy="2714625"/>
          </a:xfrm>
          <a:prstGeom xmlns:a="http://schemas.openxmlformats.org/drawingml/2006/main" prst="roundRect">
            <a:avLst>
              <a:gd name="adj" fmla="val 2807"/>
            </a:avLst>
          </a:prstGeom>
          <a:solidFill xmlns:a="http://schemas.openxmlformats.org/drawingml/2006/main">
            <a:srgbClr val="E8F2EF"/>
          </a:solidFill>
        </p:spPr>
      </p:sp>
      <p:sp>
        <p:nvSpPr>
          <p:cNvPr id="12" name="text">
            <a:extLst xmlns:a="http://schemas.openxmlformats.org/drawingml/2006/main">
              <a:ext uri="{FF2B5EF4-FFF2-40B4-BE49-F238E27FC236}">
                <a16:creationId xmlns:a16="http://schemas.microsoft.com/office/drawing/2014/main" id="{4ED778B4-0BAB-496D-B31C-57AD1A5B23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97180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2025" b="1">
                <a:solidFill>
                  <a:srgbClr val="2C7A7B"/>
                </a:solidFill>
                <a:latin typeface="Arial"/>
                <a:ea typeface="Arial"/>
                <a:cs typeface="Arial"/>
              </a:defRPr>
            </a:pPr>
            <a:r>
              <a:t>human–AI</a:t>
            </a:r>
          </a:p>
        </p:txBody>
      </p:sp>
      <p:sp>
        <p:nvSpPr>
          <p:cNvPr id="13" name="text">
            <a:extLst xmlns:a="http://schemas.openxmlformats.org/drawingml/2006/main">
              <a:ext uri="{FF2B5EF4-FFF2-40B4-BE49-F238E27FC236}">
                <a16:creationId xmlns:a16="http://schemas.microsoft.com/office/drawing/2014/main" id="{878E245F-0CA9-453F-8A21-9FEEC9F9B7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91050" y="3381375"/>
            <a:ext cx="2857500" cy="8572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0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independent verification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688EC126-E858-4A32-9645-62F47DC76F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2143125"/>
            <a:ext cx="3429000" cy="2714625"/>
          </a:xfrm>
          <a:prstGeom xmlns:a="http://schemas.openxmlformats.org/drawingml/2006/main" prst="roundRect">
            <a:avLst>
              <a:gd name="adj" fmla="val 2807"/>
            </a:avLst>
          </a:prstGeom>
          <a:solidFill xmlns:a="http://schemas.openxmlformats.org/drawingml/2006/main">
            <a:srgbClr val="F9EFEC"/>
          </a:solidFill>
        </p:spPr>
      </p:sp>
      <p:sp>
        <p:nvSpPr>
          <p:cNvPr id="15" name="text">
            <a:extLst xmlns:a="http://schemas.openxmlformats.org/drawingml/2006/main">
              <a:ext uri="{FF2B5EF4-FFF2-40B4-BE49-F238E27FC236}">
                <a16:creationId xmlns:a16="http://schemas.microsoft.com/office/drawing/2014/main" id="{4860178B-462C-47E2-9860-CE467E3BC6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24850" y="2571750"/>
            <a:ext cx="297180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2025" b="1">
                <a:solidFill>
                  <a:srgbClr val="B14E3B"/>
                </a:solidFill>
                <a:latin typeface="Arial"/>
                <a:ea typeface="Arial"/>
                <a:cs typeface="Arial"/>
              </a:defRPr>
            </a:pPr>
            <a:r>
              <a:t>human-led</a:t>
            </a:r>
          </a:p>
        </p:txBody>
      </p:sp>
      <p:sp>
        <p:nvSpPr>
          <p:cNvPr id="16" name="text">
            <a:extLst xmlns:a="http://schemas.openxmlformats.org/drawingml/2006/main">
              <a:ext uri="{FF2B5EF4-FFF2-40B4-BE49-F238E27FC236}">
                <a16:creationId xmlns:a16="http://schemas.microsoft.com/office/drawing/2014/main" id="{0D0162CA-F6B6-417F-8B0C-6300C1A532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3381375"/>
            <a:ext cx="2857500" cy="8572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0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AI supports bounded analysis</a:t>
            </a:r>
          </a:p>
        </p:txBody>
      </p:sp>
      <p:sp>
        <p:nvSpPr>
          <p:cNvPr id="17" name="text">
            <a:extLst xmlns:a="http://schemas.openxmlformats.org/drawingml/2006/main">
              <a:ext uri="{FF2B5EF4-FFF2-40B4-BE49-F238E27FC236}">
                <a16:creationId xmlns:a16="http://schemas.microsoft.com/office/drawing/2014/main" id="{FE61BF77-DB26-4C02-9D75-70C32982F4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5334000"/>
            <a:ext cx="10668000" cy="4762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Who decides?  What evidence?  When escalate?</a:t>
            </a:r>
          </a:p>
        </p:txBody>
      </p:sp>
    </p:spTree>
    <p:extLst>
      <p:ext uri="{BB962C8B-B14F-4D97-AF65-F5344CB8AC3E}">
        <p14:creationId xmlns:p14="http://schemas.microsoft.com/office/powerpoint/2010/main" val="2141184720"/>
      </p:ext>
    </p:extLst>
  </p:cSld>
</p:sld>
</file>

<file path=ppt/slides/slide2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C135C0A3-FEDD-4A2B-9BEB-59AD0AE2BA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BFCFD"/>
          </a:solidFill>
        </p:spPr>
      </p:sp>
      <p:sp>
        <p:nvSpPr>
          <p:cNvPr id="2" name="text">
            <a:extLst xmlns:a="http://schemas.openxmlformats.org/drawingml/2006/main">
              <a:ext uri="{FF2B5EF4-FFF2-40B4-BE49-F238E27FC236}">
                <a16:creationId xmlns:a16="http://schemas.microsoft.com/office/drawing/2014/main" id="{3FB99AA5-E464-4C3D-9F47-18FCB512C6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323850"/>
            <a:ext cx="2286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FRONTIER FIT WORKSHOP</a:t>
            </a:r>
          </a:p>
        </p:txBody>
      </p:sp>
      <p:sp>
        <p:nvSpPr>
          <p:cNvPr id="3" name="text">
            <a:extLst xmlns:a="http://schemas.openxmlformats.org/drawingml/2006/main">
              <a:ext uri="{FF2B5EF4-FFF2-40B4-BE49-F238E27FC236}">
                <a16:creationId xmlns:a16="http://schemas.microsoft.com/office/drawing/2014/main" id="{3A2DC587-47F6-4FF0-A079-C3F3E33929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87125" y="323850"/>
            <a:ext cx="381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21</a:t>
            </a:r>
          </a:p>
        </p:txBody>
      </p:sp>
      <p:sp>
        <p:nvSpPr>
          <p:cNvPr id="4" name="text">
            <a:extLst xmlns:a="http://schemas.openxmlformats.org/drawingml/2006/main">
              <a:ext uri="{FF2B5EF4-FFF2-40B4-BE49-F238E27FC236}">
                <a16:creationId xmlns:a16="http://schemas.microsoft.com/office/drawing/2014/main" id="{D5EE20A5-8CAD-46F4-93D6-596D828D59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742950"/>
            <a:ext cx="10763250" cy="7810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Peer challenge</a:t>
            </a:r>
          </a:p>
        </p:txBody>
      </p:sp>
      <p:cxnSp>
        <p:nvCxnSpPr>
          <p:cNvPr id="20" name=""/>
          <p:cNvCxnSpPr/>
          <p:nvPr/>
        </p:nvCxnSpPr>
        <p:spPr>
          <a:xfrm xmlns:a="http://schemas.openxmlformats.org/drawingml/2006/main">
            <a:off x="514350" y="6457950"/>
            <a:ext cx="11163300" cy="95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CDD8DE"/>
            </a:solidFill>
            <a:prstDash val="solid"/>
          </a:ln>
        </p:spPr>
      </p:cxnSp>
      <p:sp>
        <p:nvSpPr>
          <p:cNvPr id="6" name="text">
            <a:extLst xmlns:a="http://schemas.openxmlformats.org/drawingml/2006/main">
              <a:ext uri="{FF2B5EF4-FFF2-40B4-BE49-F238E27FC236}">
                <a16:creationId xmlns:a16="http://schemas.microsoft.com/office/drawing/2014/main" id="{F7A09472-172F-4213-B37A-9D83CA5596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53200"/>
            <a:ext cx="66675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independent candidate prototype · not an official HBS product</a:t>
            </a:r>
          </a:p>
        </p:txBody>
      </p:sp>
      <p:sp>
        <p:nvSpPr>
          <p:cNvPr id="7" name="text">
            <a:extLst xmlns:a="http://schemas.openxmlformats.org/drawingml/2006/main">
              <a:ext uri="{FF2B5EF4-FFF2-40B4-BE49-F238E27FC236}">
                <a16:creationId xmlns:a16="http://schemas.microsoft.com/office/drawing/2014/main" id="{8753D488-DA1F-4CAB-849E-F33C4C34C6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6553200"/>
            <a:ext cx="9906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21 / 24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3AF6E22-A8B0-44D0-A0BD-F453763B4B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1952625"/>
            <a:ext cx="5486400" cy="1905000"/>
          </a:xfrm>
          <a:prstGeom xmlns:a="http://schemas.openxmlformats.org/drawingml/2006/main" prst="roundRect">
            <a:avLst>
              <a:gd name="adj" fmla="val 4000"/>
            </a:avLst>
          </a:prstGeom>
          <a:solidFill xmlns:a="http://schemas.openxmlformats.org/drawingml/2006/main">
            <a:srgbClr val="F5F7F8"/>
          </a:solidFill>
        </p:spPr>
      </p:sp>
      <p:sp>
        <p:nvSpPr>
          <p:cNvPr id="9" name="text">
            <a:extLst xmlns:a="http://schemas.openxmlformats.org/drawingml/2006/main">
              <a:ext uri="{FF2B5EF4-FFF2-40B4-BE49-F238E27FC236}">
                <a16:creationId xmlns:a16="http://schemas.microsoft.com/office/drawing/2014/main" id="{3686FEDE-BE32-4A4A-BB2A-A9417B1F81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81225"/>
            <a:ext cx="5067300" cy="14478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800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Where could a polished error survive?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585F824-C6D7-4D23-B39E-13D7D6C422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952625"/>
            <a:ext cx="5486400" cy="1905000"/>
          </a:xfrm>
          <a:prstGeom xmlns:a="http://schemas.openxmlformats.org/drawingml/2006/main" prst="roundRect">
            <a:avLst>
              <a:gd name="adj" fmla="val 4000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11" name="text">
            <a:extLst xmlns:a="http://schemas.openxmlformats.org/drawingml/2006/main">
              <a:ext uri="{FF2B5EF4-FFF2-40B4-BE49-F238E27FC236}">
                <a16:creationId xmlns:a16="http://schemas.microsoft.com/office/drawing/2014/main" id="{BECF45CF-3249-429D-8EA4-EDD44E147D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00800" y="2181225"/>
            <a:ext cx="5067300" cy="14478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800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Is the test representative?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8D9F050-ECDD-40AE-8D96-96561DD383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4048125"/>
            <a:ext cx="5486400" cy="1905000"/>
          </a:xfrm>
          <a:prstGeom xmlns:a="http://schemas.openxmlformats.org/drawingml/2006/main" prst="roundRect">
            <a:avLst>
              <a:gd name="adj" fmla="val 4000"/>
            </a:avLst>
          </a:prstGeom>
          <a:solidFill xmlns:a="http://schemas.openxmlformats.org/drawingml/2006/main">
            <a:srgbClr val="F5F7F8"/>
          </a:solidFill>
        </p:spPr>
      </p:sp>
      <p:sp>
        <p:nvSpPr>
          <p:cNvPr id="13" name="text">
            <a:extLst xmlns:a="http://schemas.openxmlformats.org/drawingml/2006/main">
              <a:ext uri="{FF2B5EF4-FFF2-40B4-BE49-F238E27FC236}">
                <a16:creationId xmlns:a16="http://schemas.microsoft.com/office/drawing/2014/main" id="{510ACF0D-BD6C-42DA-9588-5FE5B84AA4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4276725"/>
            <a:ext cx="5067300" cy="14478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800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Is the metric meaningful?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3AA51F6-6C81-4CBE-A3AD-E4E4045E90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4048125"/>
            <a:ext cx="5486400" cy="1905000"/>
          </a:xfrm>
          <a:prstGeom xmlns:a="http://schemas.openxmlformats.org/drawingml/2006/main" prst="roundRect">
            <a:avLst>
              <a:gd name="adj" fmla="val 4000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15" name="text">
            <a:extLst xmlns:a="http://schemas.openxmlformats.org/drawingml/2006/main">
              <a:ext uri="{FF2B5EF4-FFF2-40B4-BE49-F238E27FC236}">
                <a16:creationId xmlns:a16="http://schemas.microsoft.com/office/drawing/2014/main" id="{9FB76A0A-52B9-4863-B9B0-9DDB97CF2A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00800" y="4276725"/>
            <a:ext cx="5067300" cy="14478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800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Is the action reversible?</a:t>
            </a:r>
          </a:p>
        </p:txBody>
      </p:sp>
    </p:spTree>
    <p:extLst>
      <p:ext uri="{BB962C8B-B14F-4D97-AF65-F5344CB8AC3E}">
        <p14:creationId xmlns:p14="http://schemas.microsoft.com/office/powerpoint/2010/main" val="1575019626"/>
      </p:ext>
    </p:extLst>
  </p:cSld>
</p:sld>
</file>

<file path=ppt/slides/slide2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BCAF1DE2-2A5B-45F7-A9D7-815B7DA4B1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BFCFD"/>
          </a:solidFill>
        </p:spPr>
      </p:sp>
      <p:sp>
        <p:nvSpPr>
          <p:cNvPr id="2" name="text">
            <a:extLst xmlns:a="http://schemas.openxmlformats.org/drawingml/2006/main">
              <a:ext uri="{FF2B5EF4-FFF2-40B4-BE49-F238E27FC236}">
                <a16:creationId xmlns:a16="http://schemas.microsoft.com/office/drawing/2014/main" id="{4877E42C-442B-442C-BA6E-FE869E6362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323850"/>
            <a:ext cx="2286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FRONTIER FIT WORKSHOP</a:t>
            </a:r>
          </a:p>
        </p:txBody>
      </p:sp>
      <p:sp>
        <p:nvSpPr>
          <p:cNvPr id="3" name="text">
            <a:extLst xmlns:a="http://schemas.openxmlformats.org/drawingml/2006/main">
              <a:ext uri="{FF2B5EF4-FFF2-40B4-BE49-F238E27FC236}">
                <a16:creationId xmlns:a16="http://schemas.microsoft.com/office/drawing/2014/main" id="{2C04F201-67DC-4316-A497-B9085167A8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87125" y="323850"/>
            <a:ext cx="381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22</a:t>
            </a:r>
          </a:p>
        </p:txBody>
      </p:sp>
      <p:sp>
        <p:nvSpPr>
          <p:cNvPr id="4" name="text">
            <a:extLst xmlns:a="http://schemas.openxmlformats.org/drawingml/2006/main">
              <a:ext uri="{FF2B5EF4-FFF2-40B4-BE49-F238E27FC236}">
                <a16:creationId xmlns:a16="http://schemas.microsoft.com/office/drawing/2014/main" id="{6EF0A693-2AFE-4437-A8CD-000B946117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742950"/>
            <a:ext cx="10763250" cy="7810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Debrief: the pattern is the lesson</a:t>
            </a:r>
          </a:p>
        </p:txBody>
      </p:sp>
      <p:cxnSp>
        <p:nvCxnSpPr>
          <p:cNvPr id="30" name=""/>
          <p:cNvCxnSpPr/>
          <p:nvPr/>
        </p:nvCxnSpPr>
        <p:spPr>
          <a:xfrm xmlns:a="http://schemas.openxmlformats.org/drawingml/2006/main">
            <a:off x="514350" y="6457950"/>
            <a:ext cx="11163300" cy="95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CDD8DE"/>
            </a:solidFill>
            <a:prstDash val="solid"/>
          </a:ln>
        </p:spPr>
      </p:cxnSp>
      <p:sp>
        <p:nvSpPr>
          <p:cNvPr id="6" name="text">
            <a:extLst xmlns:a="http://schemas.openxmlformats.org/drawingml/2006/main">
              <a:ext uri="{FF2B5EF4-FFF2-40B4-BE49-F238E27FC236}">
                <a16:creationId xmlns:a16="http://schemas.microsoft.com/office/drawing/2014/main" id="{CE34CDEB-AF19-4075-A045-BB9A7E8C0F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53200"/>
            <a:ext cx="66675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independent candidate prototype · not an official HBS product</a:t>
            </a:r>
          </a:p>
        </p:txBody>
      </p:sp>
      <p:sp>
        <p:nvSpPr>
          <p:cNvPr id="7" name="text">
            <a:extLst xmlns:a="http://schemas.openxmlformats.org/drawingml/2006/main">
              <a:ext uri="{FF2B5EF4-FFF2-40B4-BE49-F238E27FC236}">
                <a16:creationId xmlns:a16="http://schemas.microsoft.com/office/drawing/2014/main" id="{CC3DEBC6-1EDD-4AAF-9815-83A3CA6798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6553200"/>
            <a:ext cx="9906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22 / 24</a:t>
            </a:r>
          </a:p>
        </p:txBody>
      </p:sp>
      <p:sp>
        <p:nvSpPr>
          <p:cNvPr id="8" name="text">
            <a:extLst xmlns:a="http://schemas.openxmlformats.org/drawingml/2006/main">
              <a:ext uri="{FF2B5EF4-FFF2-40B4-BE49-F238E27FC236}">
                <a16:creationId xmlns:a16="http://schemas.microsoft.com/office/drawing/2014/main" id="{C2A1FD2C-7506-48A5-BBE6-05CA7C4155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1809750"/>
            <a:ext cx="10096500" cy="1095375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262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Where did you move the human checkpoint — and why?</a:t>
            </a:r>
          </a:p>
        </p:txBody>
      </p:sp>
      <p:cxnSp>
        <p:nvCxnSpPr>
          <p:cNvPr id="34" name=""/>
          <p:cNvCxnSpPr/>
          <p:nvPr/>
        </p:nvCxnSpPr>
        <p:spPr>
          <a:xfrm xmlns:a="http://schemas.openxmlformats.org/drawingml/2006/main">
            <a:off x="904875" y="4476750"/>
            <a:ext cx="1428750" cy="95"/>
          </a:xfrm>
          <a:prstGeom xmlns:a="http://schemas.openxmlformats.org/drawingml/2006/main" prst="straightConnector1">
            <a:avLst/>
          </a:prstGeom>
          <a:ln xmlns:a="http://schemas.openxmlformats.org/drawingml/2006/main" w="38100">
            <a:solidFill>
              <a:srgbClr val="215C78"/>
            </a:solidFill>
            <a:prstDash val="solid"/>
          </a:ln>
        </p:spPr>
      </p:cxnSp>
      <p:cxnSp>
        <p:nvCxnSpPr>
          <p:cNvPr id="35" name=""/>
          <p:cNvCxnSpPr/>
          <p:nvPr/>
        </p:nvCxnSpPr>
        <p:spPr>
          <a:xfrm xmlns:a="http://schemas.openxmlformats.org/drawingml/2006/main">
            <a:off x="2333625" y="4095750"/>
            <a:ext cx="95" cy="381000"/>
          </a:xfrm>
          <a:prstGeom xmlns:a="http://schemas.openxmlformats.org/drawingml/2006/main" prst="straightConnector1">
            <a:avLst/>
          </a:prstGeom>
          <a:ln xmlns:a="http://schemas.openxmlformats.org/drawingml/2006/main" w="38100">
            <a:solidFill>
              <a:srgbClr val="215C78"/>
            </a:solidFill>
            <a:prstDash val="solid"/>
          </a:ln>
        </p:spPr>
      </p:cxnSp>
      <p:cxnSp>
        <p:nvCxnSpPr>
          <p:cNvPr id="36" name=""/>
          <p:cNvCxnSpPr/>
          <p:nvPr/>
        </p:nvCxnSpPr>
        <p:spPr>
          <a:xfrm xmlns:a="http://schemas.openxmlformats.org/drawingml/2006/main">
            <a:off x="2524125" y="4095750"/>
            <a:ext cx="1428750" cy="95"/>
          </a:xfrm>
          <a:prstGeom xmlns:a="http://schemas.openxmlformats.org/drawingml/2006/main" prst="straightConnector1">
            <a:avLst/>
          </a:prstGeom>
          <a:ln xmlns:a="http://schemas.openxmlformats.org/drawingml/2006/main" w="38100">
            <a:solidFill>
              <a:srgbClr val="215C78"/>
            </a:solidFill>
            <a:prstDash val="solid"/>
          </a:ln>
        </p:spPr>
      </p:cxnSp>
      <p:cxnSp>
        <p:nvCxnSpPr>
          <p:cNvPr id="37" name=""/>
          <p:cNvCxnSpPr/>
          <p:nvPr/>
        </p:nvCxnSpPr>
        <p:spPr>
          <a:xfrm xmlns:a="http://schemas.openxmlformats.org/drawingml/2006/main">
            <a:off x="3952875" y="4095750"/>
            <a:ext cx="95" cy="619125"/>
          </a:xfrm>
          <a:prstGeom xmlns:a="http://schemas.openxmlformats.org/drawingml/2006/main" prst="straightConnector1">
            <a:avLst/>
          </a:prstGeom>
          <a:ln xmlns:a="http://schemas.openxmlformats.org/drawingml/2006/main" w="38100">
            <a:solidFill>
              <a:srgbClr val="215C78"/>
            </a:solidFill>
            <a:prstDash val="solid"/>
          </a:ln>
        </p:spPr>
      </p:cxnSp>
      <p:cxnSp>
        <p:nvCxnSpPr>
          <p:cNvPr id="38" name=""/>
          <p:cNvCxnSpPr/>
          <p:nvPr/>
        </p:nvCxnSpPr>
        <p:spPr>
          <a:xfrm xmlns:a="http://schemas.openxmlformats.org/drawingml/2006/main">
            <a:off x="4143375" y="4714875"/>
            <a:ext cx="1428750" cy="95"/>
          </a:xfrm>
          <a:prstGeom xmlns:a="http://schemas.openxmlformats.org/drawingml/2006/main" prst="straightConnector1">
            <a:avLst/>
          </a:prstGeom>
          <a:ln xmlns:a="http://schemas.openxmlformats.org/drawingml/2006/main" w="38100">
            <a:solidFill>
              <a:srgbClr val="215C78"/>
            </a:solidFill>
            <a:prstDash val="solid"/>
          </a:ln>
        </p:spPr>
      </p:cxnSp>
      <p:cxnSp>
        <p:nvCxnSpPr>
          <p:cNvPr id="39" name=""/>
          <p:cNvCxnSpPr/>
          <p:nvPr/>
        </p:nvCxnSpPr>
        <p:spPr>
          <a:xfrm xmlns:a="http://schemas.openxmlformats.org/drawingml/2006/main">
            <a:off x="5572125" y="3571875"/>
            <a:ext cx="95" cy="1143000"/>
          </a:xfrm>
          <a:prstGeom xmlns:a="http://schemas.openxmlformats.org/drawingml/2006/main" prst="straightConnector1">
            <a:avLst/>
          </a:prstGeom>
          <a:ln xmlns:a="http://schemas.openxmlformats.org/drawingml/2006/main" w="38100">
            <a:solidFill>
              <a:srgbClr val="215C78"/>
            </a:solidFill>
            <a:prstDash val="solid"/>
          </a:ln>
        </p:spPr>
      </p:cxnSp>
      <p:cxnSp>
        <p:nvCxnSpPr>
          <p:cNvPr id="40" name=""/>
          <p:cNvCxnSpPr/>
          <p:nvPr/>
        </p:nvCxnSpPr>
        <p:spPr>
          <a:xfrm xmlns:a="http://schemas.openxmlformats.org/drawingml/2006/main">
            <a:off x="5762625" y="3571875"/>
            <a:ext cx="1428750" cy="95"/>
          </a:xfrm>
          <a:prstGeom xmlns:a="http://schemas.openxmlformats.org/drawingml/2006/main" prst="straightConnector1">
            <a:avLst/>
          </a:prstGeom>
          <a:ln xmlns:a="http://schemas.openxmlformats.org/drawingml/2006/main" w="38100">
            <a:solidFill>
              <a:srgbClr val="215C78"/>
            </a:solidFill>
            <a:prstDash val="solid"/>
          </a:ln>
        </p:spPr>
      </p:cxnSp>
      <p:cxnSp>
        <p:nvCxnSpPr>
          <p:cNvPr id="41" name=""/>
          <p:cNvCxnSpPr/>
          <p:nvPr/>
        </p:nvCxnSpPr>
        <p:spPr>
          <a:xfrm xmlns:a="http://schemas.openxmlformats.org/drawingml/2006/main">
            <a:off x="7191375" y="3571875"/>
            <a:ext cx="95" cy="714375"/>
          </a:xfrm>
          <a:prstGeom xmlns:a="http://schemas.openxmlformats.org/drawingml/2006/main" prst="straightConnector1">
            <a:avLst/>
          </a:prstGeom>
          <a:ln xmlns:a="http://schemas.openxmlformats.org/drawingml/2006/main" w="38100">
            <a:solidFill>
              <a:srgbClr val="215C78"/>
            </a:solidFill>
            <a:prstDash val="solid"/>
          </a:ln>
        </p:spPr>
      </p:cxnSp>
      <p:cxnSp>
        <p:nvCxnSpPr>
          <p:cNvPr id="42" name=""/>
          <p:cNvCxnSpPr/>
          <p:nvPr/>
        </p:nvCxnSpPr>
        <p:spPr>
          <a:xfrm xmlns:a="http://schemas.openxmlformats.org/drawingml/2006/main">
            <a:off x="7381875" y="4286250"/>
            <a:ext cx="1428750" cy="95"/>
          </a:xfrm>
          <a:prstGeom xmlns:a="http://schemas.openxmlformats.org/drawingml/2006/main" prst="straightConnector1">
            <a:avLst/>
          </a:prstGeom>
          <a:ln xmlns:a="http://schemas.openxmlformats.org/drawingml/2006/main" w="38100">
            <a:solidFill>
              <a:srgbClr val="215C78"/>
            </a:solidFill>
            <a:prstDash val="solid"/>
          </a:ln>
        </p:spPr>
      </p:cxnSp>
      <p:cxnSp>
        <p:nvCxnSpPr>
          <p:cNvPr id="43" name=""/>
          <p:cNvCxnSpPr/>
          <p:nvPr/>
        </p:nvCxnSpPr>
        <p:spPr>
          <a:xfrm xmlns:a="http://schemas.openxmlformats.org/drawingml/2006/main">
            <a:off x="8810625" y="3381375"/>
            <a:ext cx="95" cy="904875"/>
          </a:xfrm>
          <a:prstGeom xmlns:a="http://schemas.openxmlformats.org/drawingml/2006/main" prst="straightConnector1">
            <a:avLst/>
          </a:prstGeom>
          <a:ln xmlns:a="http://schemas.openxmlformats.org/drawingml/2006/main" w="38100">
            <a:solidFill>
              <a:srgbClr val="215C78"/>
            </a:solidFill>
            <a:prstDash val="solid"/>
          </a:ln>
        </p:spPr>
      </p:cxnSp>
      <p:cxnSp>
        <p:nvCxnSpPr>
          <p:cNvPr id="44" name=""/>
          <p:cNvCxnSpPr/>
          <p:nvPr/>
        </p:nvCxnSpPr>
        <p:spPr>
          <a:xfrm xmlns:a="http://schemas.openxmlformats.org/drawingml/2006/main">
            <a:off x="9001125" y="3381375"/>
            <a:ext cx="1428750" cy="95"/>
          </a:xfrm>
          <a:prstGeom xmlns:a="http://schemas.openxmlformats.org/drawingml/2006/main" prst="straightConnector1">
            <a:avLst/>
          </a:prstGeom>
          <a:ln xmlns:a="http://schemas.openxmlformats.org/drawingml/2006/main" w="38100">
            <a:solidFill>
              <a:srgbClr val="215C78"/>
            </a:solidFill>
            <a:prstDash val="solid"/>
          </a:ln>
        </p:spPr>
      </p:cxnSp>
      <p:cxnSp>
        <p:nvCxnSpPr>
          <p:cNvPr id="45" name=""/>
          <p:cNvCxnSpPr/>
          <p:nvPr/>
        </p:nvCxnSpPr>
        <p:spPr>
          <a:xfrm xmlns:a="http://schemas.openxmlformats.org/drawingml/2006/main">
            <a:off x="10429875" y="3381375"/>
            <a:ext cx="95" cy="714375"/>
          </a:xfrm>
          <a:prstGeom xmlns:a="http://schemas.openxmlformats.org/drawingml/2006/main" prst="straightConnector1">
            <a:avLst/>
          </a:prstGeom>
          <a:ln xmlns:a="http://schemas.openxmlformats.org/drawingml/2006/main" w="38100">
            <a:solidFill>
              <a:srgbClr val="215C78"/>
            </a:solidFill>
            <a:prstDash val="solid"/>
          </a:ln>
        </p:spPr>
      </p:cxnSp>
      <p:cxnSp>
        <p:nvCxnSpPr>
          <p:cNvPr id="46" name=""/>
          <p:cNvCxnSpPr/>
          <p:nvPr/>
        </p:nvCxnSpPr>
        <p:spPr>
          <a:xfrm xmlns:a="http://schemas.openxmlformats.org/drawingml/2006/main">
            <a:off x="10620375" y="4095750"/>
            <a:ext cx="1428750" cy="95"/>
          </a:xfrm>
          <a:prstGeom xmlns:a="http://schemas.openxmlformats.org/drawingml/2006/main" prst="straightConnector1">
            <a:avLst/>
          </a:prstGeom>
          <a:ln xmlns:a="http://schemas.openxmlformats.org/drawingml/2006/main" w="38100">
            <a:solidFill>
              <a:srgbClr val="215C78"/>
            </a:solidFill>
            <a:prstDash val="solid"/>
          </a:ln>
        </p:spPr>
      </p:cxn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C1BA3E3F-52ED-4C73-BF39-F375DF4E08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441960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C7A7B"/>
          </a:solidFill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AED934A5-47B0-4FC2-BDE6-49181D9990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86225" y="4657725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C7A7B"/>
          </a:solidFill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3DB7CCD2-78AA-4FB6-993E-6E32EF8540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24725" y="422910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C7A7B"/>
          </a:solidFill>
        </p:spPr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4248FB86-9AD2-480E-AE8F-09AF446031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563225" y="403860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B14E3B"/>
          </a:solidFill>
        </p:spPr>
      </p:sp>
    </p:spTree>
    <p:extLst>
      <p:ext uri="{BB962C8B-B14F-4D97-AF65-F5344CB8AC3E}">
        <p14:creationId xmlns:p14="http://schemas.microsoft.com/office/powerpoint/2010/main" val="256116058"/>
      </p:ext>
    </p:extLst>
  </p:cSld>
</p:sld>
</file>

<file path=ppt/slides/slide2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1" name="">
            <a:extLst xmlns:a="http://schemas.openxmlformats.org/drawingml/2006/main">
              <a:ext uri="{FF2B5EF4-FFF2-40B4-BE49-F238E27FC236}">
                <a16:creationId xmlns:a16="http://schemas.microsoft.com/office/drawing/2014/main" id="{222002DB-7099-49AB-9BF6-5624B1E930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BFCFD"/>
          </a:solidFill>
        </p:spPr>
      </p:sp>
      <p:sp>
        <p:nvSpPr>
          <p:cNvPr id="2" name="text">
            <a:extLst xmlns:a="http://schemas.openxmlformats.org/drawingml/2006/main">
              <a:ext uri="{FF2B5EF4-FFF2-40B4-BE49-F238E27FC236}">
                <a16:creationId xmlns:a16="http://schemas.microsoft.com/office/drawing/2014/main" id="{CBEB8971-4F73-4F18-8CB6-3E93A35902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323850"/>
            <a:ext cx="2286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FRONTIER FIT WORKSHOP</a:t>
            </a:r>
          </a:p>
        </p:txBody>
      </p:sp>
      <p:sp>
        <p:nvSpPr>
          <p:cNvPr id="3" name="text">
            <a:extLst xmlns:a="http://schemas.openxmlformats.org/drawingml/2006/main">
              <a:ext uri="{FF2B5EF4-FFF2-40B4-BE49-F238E27FC236}">
                <a16:creationId xmlns:a16="http://schemas.microsoft.com/office/drawing/2014/main" id="{0DA5E747-1D26-401A-99CE-EAC47763F7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87125" y="323850"/>
            <a:ext cx="381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23</a:t>
            </a:r>
          </a:p>
        </p:txBody>
      </p:sp>
      <p:sp>
        <p:nvSpPr>
          <p:cNvPr id="4" name="text">
            <a:extLst xmlns:a="http://schemas.openxmlformats.org/drawingml/2006/main">
              <a:ext uri="{FF2B5EF4-FFF2-40B4-BE49-F238E27FC236}">
                <a16:creationId xmlns:a16="http://schemas.microsoft.com/office/drawing/2014/main" id="{C62D0A07-6A01-4CD8-8DB2-B79A0DAEC4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742950"/>
            <a:ext cx="10763250" cy="7810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Your seven-day experiment</a:t>
            </a:r>
          </a:p>
        </p:txBody>
      </p:sp>
      <p:cxnSp>
        <p:nvCxnSpPr>
          <p:cNvPr id="35" name=""/>
          <p:cNvCxnSpPr/>
          <p:nvPr/>
        </p:nvCxnSpPr>
        <p:spPr>
          <a:xfrm xmlns:a="http://schemas.openxmlformats.org/drawingml/2006/main">
            <a:off x="514350" y="6457950"/>
            <a:ext cx="11163300" cy="95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CDD8DE"/>
            </a:solidFill>
            <a:prstDash val="solid"/>
          </a:ln>
        </p:spPr>
      </p:cxnSp>
      <p:sp>
        <p:nvSpPr>
          <p:cNvPr id="6" name="text">
            <a:extLst xmlns:a="http://schemas.openxmlformats.org/drawingml/2006/main">
              <a:ext uri="{FF2B5EF4-FFF2-40B4-BE49-F238E27FC236}">
                <a16:creationId xmlns:a16="http://schemas.microsoft.com/office/drawing/2014/main" id="{50ADE5CB-BA1F-4D86-96C7-7D07E01C43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53200"/>
            <a:ext cx="66675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independent candidate prototype · not an official HBS product</a:t>
            </a:r>
          </a:p>
        </p:txBody>
      </p:sp>
      <p:sp>
        <p:nvSpPr>
          <p:cNvPr id="7" name="text">
            <a:extLst xmlns:a="http://schemas.openxmlformats.org/drawingml/2006/main">
              <a:ext uri="{FF2B5EF4-FFF2-40B4-BE49-F238E27FC236}">
                <a16:creationId xmlns:a16="http://schemas.microsoft.com/office/drawing/2014/main" id="{5D7841E5-9AFC-419D-A0C3-30C09AC103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6553200"/>
            <a:ext cx="9906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23 / 24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86B4CE8-E1F4-428A-BF83-9F9EBD72D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2762250"/>
            <a:ext cx="1749425" cy="1123950"/>
          </a:xfrm>
          <a:prstGeom xmlns:a="http://schemas.openxmlformats.org/drawingml/2006/main" prst="roundRect">
            <a:avLst>
              <a:gd name="adj" fmla="val 6780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9" name="text">
            <a:extLst xmlns:a="http://schemas.openxmlformats.org/drawingml/2006/main">
              <a:ext uri="{FF2B5EF4-FFF2-40B4-BE49-F238E27FC236}">
                <a16:creationId xmlns:a16="http://schemas.microsoft.com/office/drawing/2014/main" id="{D06EC48F-49F7-4F6D-A851-F021ED927A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876550"/>
            <a:ext cx="2857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1</a:t>
            </a:r>
          </a:p>
        </p:txBody>
      </p:sp>
      <p:sp>
        <p:nvSpPr>
          <p:cNvPr id="10" name="text">
            <a:extLst xmlns:a="http://schemas.openxmlformats.org/drawingml/2006/main">
              <a:ext uri="{FF2B5EF4-FFF2-40B4-BE49-F238E27FC236}">
                <a16:creationId xmlns:a16="http://schemas.microsoft.com/office/drawing/2014/main" id="{2EDB4086-FD89-4B31-9452-7D389575D1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3219450"/>
            <a:ext cx="1520825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12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owner</a:t>
            </a:r>
          </a:p>
        </p:txBody>
      </p:sp>
      <p:cxnSp>
        <p:nvCxnSpPr>
          <p:cNvPr id="41" name=""/>
          <p:cNvCxnSpPr/>
          <p:nvPr/>
        </p:nvCxnSpPr>
        <p:spPr>
          <a:xfrm xmlns:a="http://schemas.openxmlformats.org/drawingml/2006/main">
            <a:off x="2263775" y="3324225"/>
            <a:ext cx="133350" cy="95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215C78"/>
            </a:solidFill>
            <a:prstDash val="solid"/>
          </a:ln>
        </p:spPr>
      </p:cxn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278FB7A-941C-4845-87E7-586A191531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97125" y="2762250"/>
            <a:ext cx="1749425" cy="1123950"/>
          </a:xfrm>
          <a:prstGeom xmlns:a="http://schemas.openxmlformats.org/drawingml/2006/main" prst="roundRect">
            <a:avLst>
              <a:gd name="adj" fmla="val 6780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13" name="text">
            <a:extLst xmlns:a="http://schemas.openxmlformats.org/drawingml/2006/main">
              <a:ext uri="{FF2B5EF4-FFF2-40B4-BE49-F238E27FC236}">
                <a16:creationId xmlns:a16="http://schemas.microsoft.com/office/drawing/2014/main" id="{887A6ADD-4FC4-49F4-920E-3ABFDC94FE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11425" y="2876550"/>
            <a:ext cx="2857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2</a:t>
            </a:r>
          </a:p>
        </p:txBody>
      </p:sp>
      <p:sp>
        <p:nvSpPr>
          <p:cNvPr id="14" name="text">
            <a:extLst xmlns:a="http://schemas.openxmlformats.org/drawingml/2006/main">
              <a:ext uri="{FF2B5EF4-FFF2-40B4-BE49-F238E27FC236}">
                <a16:creationId xmlns:a16="http://schemas.microsoft.com/office/drawing/2014/main" id="{E7E3D669-E817-478F-BE81-C38F9AFE8F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11425" y="3219450"/>
            <a:ext cx="1520825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12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first case</a:t>
            </a:r>
          </a:p>
        </p:txBody>
      </p:sp>
      <p:cxnSp>
        <p:nvCxnSpPr>
          <p:cNvPr id="45" name=""/>
          <p:cNvCxnSpPr/>
          <p:nvPr/>
        </p:nvCxnSpPr>
        <p:spPr>
          <a:xfrm xmlns:a="http://schemas.openxmlformats.org/drawingml/2006/main">
            <a:off x="4146550" y="3324225"/>
            <a:ext cx="133350" cy="95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215C78"/>
            </a:solidFill>
            <a:prstDash val="solid"/>
          </a:ln>
        </p:spPr>
      </p:cxn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EDF9A11E-8715-4E1A-BE62-5266A24013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79900" y="2762250"/>
            <a:ext cx="1749425" cy="1123950"/>
          </a:xfrm>
          <a:prstGeom xmlns:a="http://schemas.openxmlformats.org/drawingml/2006/main" prst="roundRect">
            <a:avLst>
              <a:gd name="adj" fmla="val 6780"/>
            </a:avLst>
          </a:prstGeom>
          <a:solidFill xmlns:a="http://schemas.openxmlformats.org/drawingml/2006/main">
            <a:srgbClr val="DDEBF0"/>
          </a:solidFill>
        </p:spPr>
      </p:sp>
      <p:sp>
        <p:nvSpPr>
          <p:cNvPr id="17" name="text">
            <a:extLst xmlns:a="http://schemas.openxmlformats.org/drawingml/2006/main">
              <a:ext uri="{FF2B5EF4-FFF2-40B4-BE49-F238E27FC236}">
                <a16:creationId xmlns:a16="http://schemas.microsoft.com/office/drawing/2014/main" id="{CC64CEBE-6137-4E81-BDEC-05DBB28626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94200" y="2876550"/>
            <a:ext cx="2857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3</a:t>
            </a:r>
          </a:p>
        </p:txBody>
      </p:sp>
      <p:sp>
        <p:nvSpPr>
          <p:cNvPr id="18" name="text">
            <a:extLst xmlns:a="http://schemas.openxmlformats.org/drawingml/2006/main">
              <a:ext uri="{FF2B5EF4-FFF2-40B4-BE49-F238E27FC236}">
                <a16:creationId xmlns:a16="http://schemas.microsoft.com/office/drawing/2014/main" id="{539AC9F3-E6D9-4A77-BD5A-068DF72024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94200" y="3219450"/>
            <a:ext cx="1520825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12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baseline</a:t>
            </a:r>
          </a:p>
        </p:txBody>
      </p:sp>
      <p:cxnSp>
        <p:nvCxnSpPr>
          <p:cNvPr id="49" name=""/>
          <p:cNvCxnSpPr/>
          <p:nvPr/>
        </p:nvCxnSpPr>
        <p:spPr>
          <a:xfrm xmlns:a="http://schemas.openxmlformats.org/drawingml/2006/main">
            <a:off x="6029325" y="3324225"/>
            <a:ext cx="133350" cy="95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215C78"/>
            </a:solidFill>
            <a:prstDash val="solid"/>
          </a:ln>
        </p:spPr>
      </p:cxn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F405186E-D9D7-458E-800E-C290269D82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62675" y="2762250"/>
            <a:ext cx="1749425" cy="1123950"/>
          </a:xfrm>
          <a:prstGeom xmlns:a="http://schemas.openxmlformats.org/drawingml/2006/main" prst="roundRect">
            <a:avLst>
              <a:gd name="adj" fmla="val 6780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21" name="text">
            <a:extLst xmlns:a="http://schemas.openxmlformats.org/drawingml/2006/main">
              <a:ext uri="{FF2B5EF4-FFF2-40B4-BE49-F238E27FC236}">
                <a16:creationId xmlns:a16="http://schemas.microsoft.com/office/drawing/2014/main" id="{7F8C24CE-42EA-4109-85BC-AE3E62B1AA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76975" y="2876550"/>
            <a:ext cx="2857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4</a:t>
            </a:r>
          </a:p>
        </p:txBody>
      </p:sp>
      <p:sp>
        <p:nvSpPr>
          <p:cNvPr id="22" name="text">
            <a:extLst xmlns:a="http://schemas.openxmlformats.org/drawingml/2006/main">
              <a:ext uri="{FF2B5EF4-FFF2-40B4-BE49-F238E27FC236}">
                <a16:creationId xmlns:a16="http://schemas.microsoft.com/office/drawing/2014/main" id="{9F52B621-70EE-4432-8D03-5D9D56E8DC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76975" y="3219450"/>
            <a:ext cx="1520825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12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success metric</a:t>
            </a:r>
          </a:p>
        </p:txBody>
      </p:sp>
      <p:cxnSp>
        <p:nvCxnSpPr>
          <p:cNvPr id="53" name=""/>
          <p:cNvCxnSpPr/>
          <p:nvPr/>
        </p:nvCxnSpPr>
        <p:spPr>
          <a:xfrm xmlns:a="http://schemas.openxmlformats.org/drawingml/2006/main">
            <a:off x="7912100" y="3324225"/>
            <a:ext cx="133350" cy="95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215C78"/>
            </a:solidFill>
            <a:prstDash val="solid"/>
          </a:ln>
        </p:spPr>
      </p:cxn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01FDC50E-A9AD-40AF-87A7-5D64734337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45450" y="2762250"/>
            <a:ext cx="1749425" cy="1123950"/>
          </a:xfrm>
          <a:prstGeom xmlns:a="http://schemas.openxmlformats.org/drawingml/2006/main" prst="roundRect">
            <a:avLst>
              <a:gd name="adj" fmla="val 6780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25" name="text">
            <a:extLst xmlns:a="http://schemas.openxmlformats.org/drawingml/2006/main">
              <a:ext uri="{FF2B5EF4-FFF2-40B4-BE49-F238E27FC236}">
                <a16:creationId xmlns:a16="http://schemas.microsoft.com/office/drawing/2014/main" id="{4905E864-8F04-4F8B-AFF0-6829B1EB87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59750" y="2876550"/>
            <a:ext cx="2857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5</a:t>
            </a:r>
          </a:p>
        </p:txBody>
      </p:sp>
      <p:sp>
        <p:nvSpPr>
          <p:cNvPr id="26" name="text">
            <a:extLst xmlns:a="http://schemas.openxmlformats.org/drawingml/2006/main">
              <a:ext uri="{FF2B5EF4-FFF2-40B4-BE49-F238E27FC236}">
                <a16:creationId xmlns:a16="http://schemas.microsoft.com/office/drawing/2014/main" id="{B5A2C7BC-C62F-4621-80F0-6B71758513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59750" y="3219450"/>
            <a:ext cx="1520825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12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stop rule</a:t>
            </a:r>
          </a:p>
        </p:txBody>
      </p:sp>
      <p:cxnSp>
        <p:nvCxnSpPr>
          <p:cNvPr id="57" name=""/>
          <p:cNvCxnSpPr/>
          <p:nvPr/>
        </p:nvCxnSpPr>
        <p:spPr>
          <a:xfrm xmlns:a="http://schemas.openxmlformats.org/drawingml/2006/main">
            <a:off x="9794875" y="3324225"/>
            <a:ext cx="133350" cy="95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215C78"/>
            </a:solidFill>
            <a:prstDash val="solid"/>
          </a:ln>
        </p:spPr>
      </p:cxn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FA12AE94-4112-4F7A-8DBF-745BD96F76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28225" y="2762250"/>
            <a:ext cx="1749425" cy="1123950"/>
          </a:xfrm>
          <a:prstGeom xmlns:a="http://schemas.openxmlformats.org/drawingml/2006/main" prst="roundRect">
            <a:avLst>
              <a:gd name="adj" fmla="val 6780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29" name="text">
            <a:extLst xmlns:a="http://schemas.openxmlformats.org/drawingml/2006/main">
              <a:ext uri="{FF2B5EF4-FFF2-40B4-BE49-F238E27FC236}">
                <a16:creationId xmlns:a16="http://schemas.microsoft.com/office/drawing/2014/main" id="{08C6095A-54A2-4DA0-806F-553BEE7E51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42525" y="2876550"/>
            <a:ext cx="28575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6</a:t>
            </a:r>
          </a:p>
        </p:txBody>
      </p:sp>
      <p:sp>
        <p:nvSpPr>
          <p:cNvPr id="30" name="text">
            <a:extLst xmlns:a="http://schemas.openxmlformats.org/drawingml/2006/main">
              <a:ext uri="{FF2B5EF4-FFF2-40B4-BE49-F238E27FC236}">
                <a16:creationId xmlns:a16="http://schemas.microsoft.com/office/drawing/2014/main" id="{DF085630-3788-4195-843E-DDAAD7C56D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42525" y="3219450"/>
            <a:ext cx="1520825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12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review date</a:t>
            </a:r>
          </a:p>
        </p:txBody>
      </p:sp>
    </p:spTree>
    <p:extLst>
      <p:ext uri="{BB962C8B-B14F-4D97-AF65-F5344CB8AC3E}">
        <p14:creationId xmlns:p14="http://schemas.microsoft.com/office/powerpoint/2010/main" val="878267341"/>
      </p:ext>
    </p:extLst>
  </p:cSld>
</p:sld>
</file>

<file path=ppt/slides/slide2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498902D-028E-4481-A542-9B52CEAA16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BFCFD"/>
          </a:solidFill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19986B6-F7CC-40F3-BFA3-70FCF98760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0" y="1095375"/>
            <a:ext cx="3619500" cy="36195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EF4F7"/>
          </a:solidFill>
          <a:ln xmlns:a="http://schemas.openxmlformats.org/drawingml/2006/main" w="28575">
            <a:solidFill>
              <a:srgbClr val="215C78"/>
            </a:solidFill>
            <a:prstDash val="solid"/>
          </a:ln>
        </p:spPr>
      </p:sp>
      <p:sp>
        <p:nvSpPr>
          <p:cNvPr id="3" name="text">
            <a:extLst xmlns:a="http://schemas.openxmlformats.org/drawingml/2006/main">
              <a:ext uri="{FF2B5EF4-FFF2-40B4-BE49-F238E27FC236}">
                <a16:creationId xmlns:a16="http://schemas.microsoft.com/office/drawing/2014/main" id="{1AA257E5-5335-4EFA-A761-7D5714EADB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495300"/>
            <a:ext cx="2667000" cy="238125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PROOF OF WORK</a:t>
            </a:r>
          </a:p>
        </p:txBody>
      </p:sp>
      <p:sp>
        <p:nvSpPr>
          <p:cNvPr id="4" name="text">
            <a:extLst xmlns:a="http://schemas.openxmlformats.org/drawingml/2006/main">
              <a:ext uri="{FF2B5EF4-FFF2-40B4-BE49-F238E27FC236}">
                <a16:creationId xmlns:a16="http://schemas.microsoft.com/office/drawing/2014/main" id="{8CD6C0D5-CE18-4881-A8FE-4DF258B52F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1543050"/>
            <a:ext cx="6953250" cy="2095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One commitment</a:t>
            </a:r>
          </a:p>
        </p:txBody>
      </p:sp>
      <p:sp>
        <p:nvSpPr>
          <p:cNvPr id="5" name="text">
            <a:extLst xmlns:a="http://schemas.openxmlformats.org/drawingml/2006/main">
              <a:ext uri="{FF2B5EF4-FFF2-40B4-BE49-F238E27FC236}">
                <a16:creationId xmlns:a16="http://schemas.microsoft.com/office/drawing/2014/main" id="{43184EEC-F927-4DE7-BCF9-74D8BBD459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3667125"/>
            <a:ext cx="8001000" cy="14287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In the next seven days, I will test __________ before allowing AI to __________.</a:t>
            </a:r>
          </a:p>
        </p:txBody>
      </p:sp>
      <p:sp>
        <p:nvSpPr>
          <p:cNvPr id="6" name="text">
            <a:extLst xmlns:a="http://schemas.openxmlformats.org/drawingml/2006/main">
              <a:ext uri="{FF2B5EF4-FFF2-40B4-BE49-F238E27FC236}">
                <a16:creationId xmlns:a16="http://schemas.microsoft.com/office/drawing/2014/main" id="{96EA5C1A-392F-4D28-82C8-243E17AC79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343650"/>
            <a:ext cx="6667500" cy="1714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825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independent candidate prototype · not an official HBS product</a:t>
            </a:r>
          </a:p>
        </p:txBody>
      </p:sp>
    </p:spTree>
    <p:extLst>
      <p:ext uri="{BB962C8B-B14F-4D97-AF65-F5344CB8AC3E}">
        <p14:creationId xmlns:p14="http://schemas.microsoft.com/office/powerpoint/2010/main" val="958967299"/>
      </p:ext>
    </p:extLst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2A5EBF8-C77A-48F8-B7C0-61DB34BC61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BFCFD"/>
          </a:solidFill>
        </p:spPr>
      </p:sp>
      <p:sp>
        <p:nvSpPr>
          <p:cNvPr id="2" name="text">
            <a:extLst xmlns:a="http://schemas.openxmlformats.org/drawingml/2006/main">
              <a:ext uri="{FF2B5EF4-FFF2-40B4-BE49-F238E27FC236}">
                <a16:creationId xmlns:a16="http://schemas.microsoft.com/office/drawing/2014/main" id="{1A08A74C-A710-45EC-9A0F-6759EEE169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323850"/>
            <a:ext cx="2286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FRONTIER FIT WORKSHOP</a:t>
            </a:r>
          </a:p>
        </p:txBody>
      </p:sp>
      <p:sp>
        <p:nvSpPr>
          <p:cNvPr id="3" name="text">
            <a:extLst xmlns:a="http://schemas.openxmlformats.org/drawingml/2006/main">
              <a:ext uri="{FF2B5EF4-FFF2-40B4-BE49-F238E27FC236}">
                <a16:creationId xmlns:a16="http://schemas.microsoft.com/office/drawing/2014/main" id="{21C23D4B-449C-42A1-8053-D9691F02CB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87125" y="323850"/>
            <a:ext cx="381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03</a:t>
            </a:r>
          </a:p>
        </p:txBody>
      </p:sp>
      <p:sp>
        <p:nvSpPr>
          <p:cNvPr id="4" name="text">
            <a:extLst xmlns:a="http://schemas.openxmlformats.org/drawingml/2006/main">
              <a:ext uri="{FF2B5EF4-FFF2-40B4-BE49-F238E27FC236}">
                <a16:creationId xmlns:a16="http://schemas.microsoft.com/office/drawing/2014/main" id="{62E2398A-E298-4364-AF74-3A2C35E0C7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742950"/>
            <a:ext cx="10763250" cy="7810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Your outcome today</a:t>
            </a:r>
          </a:p>
        </p:txBody>
      </p:sp>
      <p:cxnSp>
        <p:nvCxnSpPr>
          <p:cNvPr id="16" name=""/>
          <p:cNvCxnSpPr/>
          <p:nvPr/>
        </p:nvCxnSpPr>
        <p:spPr>
          <a:xfrm xmlns:a="http://schemas.openxmlformats.org/drawingml/2006/main">
            <a:off x="514350" y="6457950"/>
            <a:ext cx="11163300" cy="95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CDD8DE"/>
            </a:solidFill>
            <a:prstDash val="solid"/>
          </a:ln>
        </p:spPr>
      </p:cxnSp>
      <p:sp>
        <p:nvSpPr>
          <p:cNvPr id="6" name="text">
            <a:extLst xmlns:a="http://schemas.openxmlformats.org/drawingml/2006/main">
              <a:ext uri="{FF2B5EF4-FFF2-40B4-BE49-F238E27FC236}">
                <a16:creationId xmlns:a16="http://schemas.microsoft.com/office/drawing/2014/main" id="{C1041662-C7D0-4BF6-8246-2B410BEB63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53200"/>
            <a:ext cx="66675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independent candidate prototype · not an official HBS product</a:t>
            </a:r>
          </a:p>
        </p:txBody>
      </p:sp>
      <p:sp>
        <p:nvSpPr>
          <p:cNvPr id="7" name="text">
            <a:extLst xmlns:a="http://schemas.openxmlformats.org/drawingml/2006/main">
              <a:ext uri="{FF2B5EF4-FFF2-40B4-BE49-F238E27FC236}">
                <a16:creationId xmlns:a16="http://schemas.microsoft.com/office/drawing/2014/main" id="{636C6CAB-D726-4ED0-AD7E-A0FA8F3417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6553200"/>
            <a:ext cx="9906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3 / 24</a:t>
            </a:r>
          </a:p>
        </p:txBody>
      </p:sp>
      <p:sp>
        <p:nvSpPr>
          <p:cNvPr id="8" name="text">
            <a:extLst xmlns:a="http://schemas.openxmlformats.org/drawingml/2006/main">
              <a:ext uri="{FF2B5EF4-FFF2-40B4-BE49-F238E27FC236}">
                <a16:creationId xmlns:a16="http://schemas.microsoft.com/office/drawing/2014/main" id="{F6117A4B-2ACB-4E6C-99B1-CC44A311DD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2190750"/>
            <a:ext cx="10629900" cy="20002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2550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Leave with a tested hypothesis for one task, one human–AI operating mode, and one seven-day experiment.</a:t>
            </a:r>
          </a:p>
        </p:txBody>
      </p:sp>
      <p:sp>
        <p:nvSpPr>
          <p:cNvPr id="9" name="text">
            <a:extLst xmlns:a="http://schemas.openxmlformats.org/drawingml/2006/main">
              <a:ext uri="{FF2B5EF4-FFF2-40B4-BE49-F238E27FC236}">
                <a16:creationId xmlns:a16="http://schemas.microsoft.com/office/drawing/2014/main" id="{BE1766BE-9900-4E1F-93B2-862DAC0728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52750" y="4953000"/>
            <a:ext cx="1714500" cy="333375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2C7A7B"/>
                </a:solidFill>
                <a:latin typeface="Arial"/>
                <a:ea typeface="Arial"/>
                <a:cs typeface="Arial"/>
              </a:defRPr>
            </a:pPr>
            <a:r>
              <a:t>TEST</a:t>
            </a:r>
          </a:p>
        </p:txBody>
      </p:sp>
      <p:sp>
        <p:nvSpPr>
          <p:cNvPr id="10" name="text">
            <a:extLst xmlns:a="http://schemas.openxmlformats.org/drawingml/2006/main">
              <a:ext uri="{FF2B5EF4-FFF2-40B4-BE49-F238E27FC236}">
                <a16:creationId xmlns:a16="http://schemas.microsoft.com/office/drawing/2014/main" id="{A92A4406-A843-4CF6-A5F8-67F29E87EE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4953000"/>
            <a:ext cx="1714500" cy="333375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2C7A7B"/>
                </a:solidFill>
                <a:latin typeface="Arial"/>
                <a:ea typeface="Arial"/>
                <a:cs typeface="Arial"/>
              </a:defRPr>
            </a:pPr>
            <a:r>
              <a:t>ASSIGN</a:t>
            </a:r>
          </a:p>
        </p:txBody>
      </p:sp>
      <p:sp>
        <p:nvSpPr>
          <p:cNvPr id="11" name="text">
            <a:extLst xmlns:a="http://schemas.openxmlformats.org/drawingml/2006/main">
              <a:ext uri="{FF2B5EF4-FFF2-40B4-BE49-F238E27FC236}">
                <a16:creationId xmlns:a16="http://schemas.microsoft.com/office/drawing/2014/main" id="{3A0FAB91-2F68-4F03-AE20-657AB05BB6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0" y="4953000"/>
            <a:ext cx="1714500" cy="333375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2C7A7B"/>
                </a:solidFill>
                <a:latin typeface="Arial"/>
                <a:ea typeface="Arial"/>
                <a:cs typeface="Arial"/>
              </a:defRPr>
            </a:pPr>
            <a:r>
              <a:t>ACT</a:t>
            </a:r>
          </a:p>
        </p:txBody>
      </p:sp>
    </p:spTree>
    <p:extLst>
      <p:ext uri="{BB962C8B-B14F-4D97-AF65-F5344CB8AC3E}">
        <p14:creationId xmlns:p14="http://schemas.microsoft.com/office/powerpoint/2010/main" val="484086541"/>
      </p:ext>
    </p:extLst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F831E3C1-F788-4285-B555-6D7A10A85A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BFCFD"/>
          </a:solidFill>
        </p:spPr>
      </p:sp>
      <p:sp>
        <p:nvSpPr>
          <p:cNvPr id="2" name="text">
            <a:extLst xmlns:a="http://schemas.openxmlformats.org/drawingml/2006/main">
              <a:ext uri="{FF2B5EF4-FFF2-40B4-BE49-F238E27FC236}">
                <a16:creationId xmlns:a16="http://schemas.microsoft.com/office/drawing/2014/main" id="{4CFD7BF4-343C-4754-9797-B9755315D5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323850"/>
            <a:ext cx="2286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FRONTIER FIT WORKSHOP</a:t>
            </a:r>
          </a:p>
        </p:txBody>
      </p:sp>
      <p:sp>
        <p:nvSpPr>
          <p:cNvPr id="3" name="text">
            <a:extLst xmlns:a="http://schemas.openxmlformats.org/drawingml/2006/main">
              <a:ext uri="{FF2B5EF4-FFF2-40B4-BE49-F238E27FC236}">
                <a16:creationId xmlns:a16="http://schemas.microsoft.com/office/drawing/2014/main" id="{1306EC93-2360-49E7-9092-DFD7C83000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87125" y="323850"/>
            <a:ext cx="381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04</a:t>
            </a:r>
          </a:p>
        </p:txBody>
      </p:sp>
      <p:sp>
        <p:nvSpPr>
          <p:cNvPr id="4" name="text">
            <a:extLst xmlns:a="http://schemas.openxmlformats.org/drawingml/2006/main">
              <a:ext uri="{FF2B5EF4-FFF2-40B4-BE49-F238E27FC236}">
                <a16:creationId xmlns:a16="http://schemas.microsoft.com/office/drawing/2014/main" id="{A2FFB326-5C21-4ADE-A619-412DD7470C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742950"/>
            <a:ext cx="10763250" cy="7810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The study asked a practical question</a:t>
            </a:r>
          </a:p>
        </p:txBody>
      </p:sp>
      <p:cxnSp>
        <p:nvCxnSpPr>
          <p:cNvPr id="21" name=""/>
          <p:cNvCxnSpPr/>
          <p:nvPr/>
        </p:nvCxnSpPr>
        <p:spPr>
          <a:xfrm xmlns:a="http://schemas.openxmlformats.org/drawingml/2006/main">
            <a:off x="514350" y="6457950"/>
            <a:ext cx="11163300" cy="95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CDD8DE"/>
            </a:solidFill>
            <a:prstDash val="solid"/>
          </a:ln>
        </p:spPr>
      </p:cxnSp>
      <p:sp>
        <p:nvSpPr>
          <p:cNvPr id="6" name="text">
            <a:extLst xmlns:a="http://schemas.openxmlformats.org/drawingml/2006/main">
              <a:ext uri="{FF2B5EF4-FFF2-40B4-BE49-F238E27FC236}">
                <a16:creationId xmlns:a16="http://schemas.microsoft.com/office/drawing/2014/main" id="{2DC003C8-2162-471F-9B68-8E56243B54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53200"/>
            <a:ext cx="66675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independent candidate prototype · not an official HBS product</a:t>
            </a:r>
          </a:p>
        </p:txBody>
      </p:sp>
      <p:sp>
        <p:nvSpPr>
          <p:cNvPr id="7" name="text">
            <a:extLst xmlns:a="http://schemas.openxmlformats.org/drawingml/2006/main">
              <a:ext uri="{FF2B5EF4-FFF2-40B4-BE49-F238E27FC236}">
                <a16:creationId xmlns:a16="http://schemas.microsoft.com/office/drawing/2014/main" id="{DCD78450-CE40-436F-81C1-B178DE404E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6553200"/>
            <a:ext cx="9906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4 / 24</a:t>
            </a:r>
          </a:p>
        </p:txBody>
      </p:sp>
      <p:sp>
        <p:nvSpPr>
          <p:cNvPr id="8" name="text">
            <a:extLst xmlns:a="http://schemas.openxmlformats.org/drawingml/2006/main">
              <a:ext uri="{FF2B5EF4-FFF2-40B4-BE49-F238E27FC236}">
                <a16:creationId xmlns:a16="http://schemas.microsoft.com/office/drawing/2014/main" id="{F65C7890-D77B-4BA9-BBD7-9EC652665E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2190750"/>
            <a:ext cx="10629900" cy="20002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3300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What happens when highly skilled knowledge workers use AI on realistic work?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161ACFD-B059-41BF-922E-6A077DEF32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4762500"/>
            <a:ext cx="2095500" cy="457200"/>
          </a:xfrm>
          <a:prstGeom xmlns:a="http://schemas.openxmlformats.org/drawingml/2006/main" prst="roundRect">
            <a:avLst>
              <a:gd name="adj" fmla="val 16667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10" name="text">
            <a:extLst xmlns:a="http://schemas.openxmlformats.org/drawingml/2006/main">
              <a:ext uri="{FF2B5EF4-FFF2-40B4-BE49-F238E27FC236}">
                <a16:creationId xmlns:a16="http://schemas.microsoft.com/office/drawing/2014/main" id="{A5FB6234-3545-40CA-A6FB-1AF088A5DC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" y="4886325"/>
            <a:ext cx="1905000" cy="2095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12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758 BCG consultants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A465833-41B8-49CC-B687-B6F1C60A9D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90900" y="4762500"/>
            <a:ext cx="2095500" cy="457200"/>
          </a:xfrm>
          <a:prstGeom xmlns:a="http://schemas.openxmlformats.org/drawingml/2006/main" prst="roundRect">
            <a:avLst>
              <a:gd name="adj" fmla="val 16667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12" name="text">
            <a:extLst xmlns:a="http://schemas.openxmlformats.org/drawingml/2006/main">
              <a:ext uri="{FF2B5EF4-FFF2-40B4-BE49-F238E27FC236}">
                <a16:creationId xmlns:a16="http://schemas.microsoft.com/office/drawing/2014/main" id="{3402DB4D-5719-480F-8846-FFD7D68DA5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86150" y="4886325"/>
            <a:ext cx="1905000" cy="2095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12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preregistered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481121F-01DA-421C-811E-B07EA611F5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57850" y="4762500"/>
            <a:ext cx="2095500" cy="457200"/>
          </a:xfrm>
          <a:prstGeom xmlns:a="http://schemas.openxmlformats.org/drawingml/2006/main" prst="roundRect">
            <a:avLst>
              <a:gd name="adj" fmla="val 16667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14" name="text">
            <a:extLst xmlns:a="http://schemas.openxmlformats.org/drawingml/2006/main">
              <a:ext uri="{FF2B5EF4-FFF2-40B4-BE49-F238E27FC236}">
                <a16:creationId xmlns:a16="http://schemas.microsoft.com/office/drawing/2014/main" id="{4C1DF1DA-0FFA-4D71-8437-11E8F2D500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53100" y="4886325"/>
            <a:ext cx="1905000" cy="2095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12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randomized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D97AE48-327C-4A29-9F15-1EF67290D6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24800" y="4762500"/>
            <a:ext cx="2095500" cy="457200"/>
          </a:xfrm>
          <a:prstGeom xmlns:a="http://schemas.openxmlformats.org/drawingml/2006/main" prst="roundRect">
            <a:avLst>
              <a:gd name="adj" fmla="val 16667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16" name="text">
            <a:extLst xmlns:a="http://schemas.openxmlformats.org/drawingml/2006/main">
              <a:ext uri="{FF2B5EF4-FFF2-40B4-BE49-F238E27FC236}">
                <a16:creationId xmlns:a16="http://schemas.microsoft.com/office/drawing/2014/main" id="{7BF235F8-CAD2-4D2B-B264-197B09A7E0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20050" y="4886325"/>
            <a:ext cx="1905000" cy="2095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12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lab-in-the-field</a:t>
            </a:r>
          </a:p>
        </p:txBody>
      </p:sp>
    </p:spTree>
    <p:extLst>
      <p:ext uri="{BB962C8B-B14F-4D97-AF65-F5344CB8AC3E}">
        <p14:creationId xmlns:p14="http://schemas.microsoft.com/office/powerpoint/2010/main" val="1014526122"/>
      </p:ext>
    </p:extLst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E1A58C5-3577-4C37-8B88-15F741C4A9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BFCFD"/>
          </a:solidFill>
        </p:spPr>
      </p:sp>
      <p:sp>
        <p:nvSpPr>
          <p:cNvPr id="2" name="text">
            <a:extLst xmlns:a="http://schemas.openxmlformats.org/drawingml/2006/main">
              <a:ext uri="{FF2B5EF4-FFF2-40B4-BE49-F238E27FC236}">
                <a16:creationId xmlns:a16="http://schemas.microsoft.com/office/drawing/2014/main" id="{B4A25ADD-E9D6-48CF-8060-FEB454F319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323850"/>
            <a:ext cx="2286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FRONTIER FIT WORKSHOP</a:t>
            </a:r>
          </a:p>
        </p:txBody>
      </p:sp>
      <p:sp>
        <p:nvSpPr>
          <p:cNvPr id="3" name="text">
            <a:extLst xmlns:a="http://schemas.openxmlformats.org/drawingml/2006/main">
              <a:ext uri="{FF2B5EF4-FFF2-40B4-BE49-F238E27FC236}">
                <a16:creationId xmlns:a16="http://schemas.microsoft.com/office/drawing/2014/main" id="{FB6D59CF-2DDA-47D2-9F59-71EBC90142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87125" y="323850"/>
            <a:ext cx="381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05</a:t>
            </a:r>
          </a:p>
        </p:txBody>
      </p:sp>
      <p:sp>
        <p:nvSpPr>
          <p:cNvPr id="4" name="text">
            <a:extLst xmlns:a="http://schemas.openxmlformats.org/drawingml/2006/main">
              <a:ext uri="{FF2B5EF4-FFF2-40B4-BE49-F238E27FC236}">
                <a16:creationId xmlns:a16="http://schemas.microsoft.com/office/drawing/2014/main" id="{9EA8CF40-5E36-4720-8EDD-87BA8B91E6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742950"/>
            <a:ext cx="10763250" cy="7810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Same professionals. Different task fit.</a:t>
            </a:r>
          </a:p>
        </p:txBody>
      </p:sp>
      <p:cxnSp>
        <p:nvCxnSpPr>
          <p:cNvPr id="19" name=""/>
          <p:cNvCxnSpPr/>
          <p:nvPr/>
        </p:nvCxnSpPr>
        <p:spPr>
          <a:xfrm xmlns:a="http://schemas.openxmlformats.org/drawingml/2006/main">
            <a:off x="514350" y="6457950"/>
            <a:ext cx="11163300" cy="95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CDD8DE"/>
            </a:solidFill>
            <a:prstDash val="solid"/>
          </a:ln>
        </p:spPr>
      </p:cxnSp>
      <p:sp>
        <p:nvSpPr>
          <p:cNvPr id="6" name="text">
            <a:extLst xmlns:a="http://schemas.openxmlformats.org/drawingml/2006/main">
              <a:ext uri="{FF2B5EF4-FFF2-40B4-BE49-F238E27FC236}">
                <a16:creationId xmlns:a16="http://schemas.microsoft.com/office/drawing/2014/main" id="{306998BA-FD67-4CD3-BDA0-D5B404907E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53200"/>
            <a:ext cx="66675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independent candidate prototype · not an official HBS product</a:t>
            </a:r>
          </a:p>
        </p:txBody>
      </p:sp>
      <p:sp>
        <p:nvSpPr>
          <p:cNvPr id="7" name="text">
            <a:extLst xmlns:a="http://schemas.openxmlformats.org/drawingml/2006/main">
              <a:ext uri="{FF2B5EF4-FFF2-40B4-BE49-F238E27FC236}">
                <a16:creationId xmlns:a16="http://schemas.microsoft.com/office/drawing/2014/main" id="{0EA9F79A-5903-49B4-A73A-7E3830B6F7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6553200"/>
            <a:ext cx="9906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5 / 24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2DEE5BD-DE92-4842-8DE2-1AAAD25FB1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095500"/>
            <a:ext cx="4953000" cy="2952750"/>
          </a:xfrm>
          <a:prstGeom xmlns:a="http://schemas.openxmlformats.org/drawingml/2006/main" prst="roundRect">
            <a:avLst>
              <a:gd name="adj" fmla="val 2581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9" name="text">
            <a:extLst xmlns:a="http://schemas.openxmlformats.org/drawingml/2006/main">
              <a:ext uri="{FF2B5EF4-FFF2-40B4-BE49-F238E27FC236}">
                <a16:creationId xmlns:a16="http://schemas.microsoft.com/office/drawing/2014/main" id="{C556BCA2-ECCB-4BEB-9870-118340B1C0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2428875"/>
            <a:ext cx="4343400" cy="523875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inside the tested frontier</a:t>
            </a:r>
          </a:p>
        </p:txBody>
      </p:sp>
      <p:sp>
        <p:nvSpPr>
          <p:cNvPr id="10" name="text">
            <a:extLst xmlns:a="http://schemas.openxmlformats.org/drawingml/2006/main">
              <a:ext uri="{FF2B5EF4-FFF2-40B4-BE49-F238E27FC236}">
                <a16:creationId xmlns:a16="http://schemas.microsoft.com/office/drawing/2014/main" id="{7A579AAE-50E1-4C93-8C19-3024F4A14B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3190875"/>
            <a:ext cx="4343400" cy="1333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950" b="0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innovation + go-to-market work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B77DBA7-03C6-4240-AD65-F4987220AC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81750" y="2095500"/>
            <a:ext cx="4953000" cy="2952750"/>
          </a:xfrm>
          <a:prstGeom xmlns:a="http://schemas.openxmlformats.org/drawingml/2006/main" prst="roundRect">
            <a:avLst>
              <a:gd name="adj" fmla="val 2581"/>
            </a:avLst>
          </a:prstGeom>
          <a:solidFill xmlns:a="http://schemas.openxmlformats.org/drawingml/2006/main">
            <a:srgbClr val="F9EFEC"/>
          </a:solidFill>
        </p:spPr>
      </p:sp>
      <p:sp>
        <p:nvSpPr>
          <p:cNvPr id="12" name="text">
            <a:extLst xmlns:a="http://schemas.openxmlformats.org/drawingml/2006/main">
              <a:ext uri="{FF2B5EF4-FFF2-40B4-BE49-F238E27FC236}">
                <a16:creationId xmlns:a16="http://schemas.microsoft.com/office/drawing/2014/main" id="{40AD8097-A41E-4F66-A293-F7DC0D02BC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86550" y="2428875"/>
            <a:ext cx="4343400" cy="523875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B14E3B"/>
                </a:solidFill>
                <a:latin typeface="Arial"/>
                <a:ea typeface="Arial"/>
                <a:cs typeface="Arial"/>
              </a:defRPr>
            </a:pPr>
            <a:r>
              <a:t>outside the tested frontier</a:t>
            </a:r>
          </a:p>
        </p:txBody>
      </p:sp>
      <p:sp>
        <p:nvSpPr>
          <p:cNvPr id="13" name="text">
            <a:extLst xmlns:a="http://schemas.openxmlformats.org/drawingml/2006/main">
              <a:ext uri="{FF2B5EF4-FFF2-40B4-BE49-F238E27FC236}">
                <a16:creationId xmlns:a16="http://schemas.microsoft.com/office/drawing/2014/main" id="{8E64564E-B549-4439-9BF4-0711B41FE0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86550" y="3190875"/>
            <a:ext cx="4343400" cy="1333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950" b="0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brand-strategy diagnosis</a:t>
            </a:r>
          </a:p>
        </p:txBody>
      </p:sp>
      <p:sp>
        <p:nvSpPr>
          <p:cNvPr id="14" name="text">
            <a:extLst xmlns:a="http://schemas.openxmlformats.org/drawingml/2006/main">
              <a:ext uri="{FF2B5EF4-FFF2-40B4-BE49-F238E27FC236}">
                <a16:creationId xmlns:a16="http://schemas.microsoft.com/office/drawing/2014/main" id="{4DACCE44-F6B6-466B-8C39-763C4601E3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5334000"/>
            <a:ext cx="10572750" cy="4762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No AI  /  GPT-4  /  GPT-4 + brief overview</a:t>
            </a:r>
          </a:p>
        </p:txBody>
      </p:sp>
    </p:spTree>
    <p:extLst>
      <p:ext uri="{BB962C8B-B14F-4D97-AF65-F5344CB8AC3E}">
        <p14:creationId xmlns:p14="http://schemas.microsoft.com/office/powerpoint/2010/main" val="486583163"/>
      </p:ext>
    </p:extLst>
  </p:cSld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F873E87E-11F4-4851-B654-C8132F477B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BFCFD"/>
          </a:solidFill>
        </p:spPr>
      </p:sp>
      <p:sp>
        <p:nvSpPr>
          <p:cNvPr id="2" name="text">
            <a:extLst xmlns:a="http://schemas.openxmlformats.org/drawingml/2006/main">
              <a:ext uri="{FF2B5EF4-FFF2-40B4-BE49-F238E27FC236}">
                <a16:creationId xmlns:a16="http://schemas.microsoft.com/office/drawing/2014/main" id="{CAF34F12-E790-4408-B598-B417E157BA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323850"/>
            <a:ext cx="2286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FRONTIER FIT WORKSHOP</a:t>
            </a:r>
          </a:p>
        </p:txBody>
      </p:sp>
      <p:sp>
        <p:nvSpPr>
          <p:cNvPr id="3" name="text">
            <a:extLst xmlns:a="http://schemas.openxmlformats.org/drawingml/2006/main">
              <a:ext uri="{FF2B5EF4-FFF2-40B4-BE49-F238E27FC236}">
                <a16:creationId xmlns:a16="http://schemas.microsoft.com/office/drawing/2014/main" id="{4EE158FA-7591-48F4-925E-14CB784A75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87125" y="323850"/>
            <a:ext cx="381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06</a:t>
            </a:r>
          </a:p>
        </p:txBody>
      </p:sp>
      <p:sp>
        <p:nvSpPr>
          <p:cNvPr id="4" name="text">
            <a:extLst xmlns:a="http://schemas.openxmlformats.org/drawingml/2006/main">
              <a:ext uri="{FF2B5EF4-FFF2-40B4-BE49-F238E27FC236}">
                <a16:creationId xmlns:a16="http://schemas.microsoft.com/office/drawing/2014/main" id="{D192A37C-7487-4AA9-AE31-05D1F51D1D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742950"/>
            <a:ext cx="10763250" cy="7810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Inside the frontier, AI raised performance</a:t>
            </a:r>
          </a:p>
        </p:txBody>
      </p:sp>
      <p:cxnSp>
        <p:nvCxnSpPr>
          <p:cNvPr id="22" name=""/>
          <p:cNvCxnSpPr/>
          <p:nvPr/>
        </p:nvCxnSpPr>
        <p:spPr>
          <a:xfrm xmlns:a="http://schemas.openxmlformats.org/drawingml/2006/main">
            <a:off x="514350" y="6457950"/>
            <a:ext cx="11163300" cy="95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CDD8DE"/>
            </a:solidFill>
            <a:prstDash val="solid"/>
          </a:ln>
        </p:spPr>
      </p:cxnSp>
      <p:sp>
        <p:nvSpPr>
          <p:cNvPr id="6" name="text">
            <a:extLst xmlns:a="http://schemas.openxmlformats.org/drawingml/2006/main">
              <a:ext uri="{FF2B5EF4-FFF2-40B4-BE49-F238E27FC236}">
                <a16:creationId xmlns:a16="http://schemas.microsoft.com/office/drawing/2014/main" id="{0A0ECB14-BEC6-49B9-ACF4-76CB550E44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53200"/>
            <a:ext cx="66675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independent candidate prototype · not an official HBS product</a:t>
            </a:r>
          </a:p>
        </p:txBody>
      </p:sp>
      <p:sp>
        <p:nvSpPr>
          <p:cNvPr id="7" name="text">
            <a:extLst xmlns:a="http://schemas.openxmlformats.org/drawingml/2006/main">
              <a:ext uri="{FF2B5EF4-FFF2-40B4-BE49-F238E27FC236}">
                <a16:creationId xmlns:a16="http://schemas.microsoft.com/office/drawing/2014/main" id="{C88756D9-B686-433F-A0FA-70C784886E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6553200"/>
            <a:ext cx="9906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6 / 24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87CAAEE-7FC5-4235-9415-5FF61FEDDD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2095500"/>
            <a:ext cx="3568700" cy="2476500"/>
          </a:xfrm>
          <a:prstGeom xmlns:a="http://schemas.openxmlformats.org/drawingml/2006/main" prst="roundRect">
            <a:avLst>
              <a:gd name="adj" fmla="val 3077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9" name="text">
            <a:extLst xmlns:a="http://schemas.openxmlformats.org/drawingml/2006/main">
              <a:ext uri="{FF2B5EF4-FFF2-40B4-BE49-F238E27FC236}">
                <a16:creationId xmlns:a16="http://schemas.microsoft.com/office/drawing/2014/main" id="{35A64712-5717-4E94-956C-B593F79AA3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514600"/>
            <a:ext cx="3225800" cy="8191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3600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+12.2%</a:t>
            </a:r>
          </a:p>
        </p:txBody>
      </p:sp>
      <p:sp>
        <p:nvSpPr>
          <p:cNvPr id="10" name="text">
            <a:extLst xmlns:a="http://schemas.openxmlformats.org/drawingml/2006/main">
              <a:ext uri="{FF2B5EF4-FFF2-40B4-BE49-F238E27FC236}">
                <a16:creationId xmlns:a16="http://schemas.microsoft.com/office/drawing/2014/main" id="{86C3BDE4-3C49-44C0-B5F2-370BC90B8B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476625"/>
            <a:ext cx="3149600" cy="6667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0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subtasks completed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7298DD8-8745-4B10-9A40-526B38BE4D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11650" y="2095500"/>
            <a:ext cx="3568700" cy="2476500"/>
          </a:xfrm>
          <a:prstGeom xmlns:a="http://schemas.openxmlformats.org/drawingml/2006/main" prst="roundRect">
            <a:avLst>
              <a:gd name="adj" fmla="val 3077"/>
            </a:avLst>
          </a:prstGeom>
          <a:solidFill xmlns:a="http://schemas.openxmlformats.org/drawingml/2006/main">
            <a:srgbClr val="EEF4F7"/>
          </a:solidFill>
        </p:spPr>
      </p:sp>
      <p:sp>
        <p:nvSpPr>
          <p:cNvPr id="12" name="text">
            <a:extLst xmlns:a="http://schemas.openxmlformats.org/drawingml/2006/main">
              <a:ext uri="{FF2B5EF4-FFF2-40B4-BE49-F238E27FC236}">
                <a16:creationId xmlns:a16="http://schemas.microsoft.com/office/drawing/2014/main" id="{4185A439-C64E-4A5A-B28F-46664A9D4B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83100" y="2514600"/>
            <a:ext cx="3225800" cy="8191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3600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25.1%</a:t>
            </a:r>
          </a:p>
        </p:txBody>
      </p:sp>
      <p:sp>
        <p:nvSpPr>
          <p:cNvPr id="13" name="text">
            <a:extLst xmlns:a="http://schemas.openxmlformats.org/drawingml/2006/main">
              <a:ext uri="{FF2B5EF4-FFF2-40B4-BE49-F238E27FC236}">
                <a16:creationId xmlns:a16="http://schemas.microsoft.com/office/drawing/2014/main" id="{625BF2C4-6314-4D6D-8022-383D899C30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21200" y="3476625"/>
            <a:ext cx="3149600" cy="6667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0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faster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6B06132-41F9-4CD5-894B-5A26328CDD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08950" y="2095500"/>
            <a:ext cx="3568700" cy="2476500"/>
          </a:xfrm>
          <a:prstGeom xmlns:a="http://schemas.openxmlformats.org/drawingml/2006/main" prst="roundRect">
            <a:avLst>
              <a:gd name="adj" fmla="val 3077"/>
            </a:avLst>
          </a:prstGeom>
          <a:solidFill xmlns:a="http://schemas.openxmlformats.org/drawingml/2006/main">
            <a:srgbClr val="F9EFEC"/>
          </a:solidFill>
        </p:spPr>
      </p:sp>
      <p:sp>
        <p:nvSpPr>
          <p:cNvPr id="15" name="text">
            <a:extLst xmlns:a="http://schemas.openxmlformats.org/drawingml/2006/main">
              <a:ext uri="{FF2B5EF4-FFF2-40B4-BE49-F238E27FC236}">
                <a16:creationId xmlns:a16="http://schemas.microsoft.com/office/drawing/2014/main" id="{E4AC1747-704F-4834-88F5-A393F9BB32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80400" y="2514600"/>
            <a:ext cx="3225800" cy="8191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3600" b="1">
                <a:solidFill>
                  <a:srgbClr val="B14E3B"/>
                </a:solidFill>
                <a:latin typeface="Arial"/>
                <a:ea typeface="Arial"/>
                <a:cs typeface="Arial"/>
              </a:defRPr>
            </a:pPr>
            <a:r>
              <a:t>≈32%</a:t>
            </a:r>
          </a:p>
        </p:txBody>
      </p:sp>
      <p:sp>
        <p:nvSpPr>
          <p:cNvPr id="16" name="text">
            <a:extLst xmlns:a="http://schemas.openxmlformats.org/drawingml/2006/main">
              <a:ext uri="{FF2B5EF4-FFF2-40B4-BE49-F238E27FC236}">
                <a16:creationId xmlns:a16="http://schemas.microsoft.com/office/drawing/2014/main" id="{A159E237-D12B-4BC3-8B0F-83D7CF07D3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18500" y="3476625"/>
            <a:ext cx="3149600" cy="6667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0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higher quality</a:t>
            </a:r>
          </a:p>
        </p:txBody>
      </p:sp>
      <p:sp>
        <p:nvSpPr>
          <p:cNvPr id="17" name="text">
            <a:extLst xmlns:a="http://schemas.openxmlformats.org/drawingml/2006/main">
              <a:ext uri="{FF2B5EF4-FFF2-40B4-BE49-F238E27FC236}">
                <a16:creationId xmlns:a16="http://schemas.microsoft.com/office/drawing/2014/main" id="{41E1396F-9F96-4465-A178-01CD55FECA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5143500"/>
            <a:ext cx="11163300" cy="4762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725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in this task and study</a:t>
            </a:r>
          </a:p>
        </p:txBody>
      </p:sp>
    </p:spTree>
    <p:extLst>
      <p:ext uri="{BB962C8B-B14F-4D97-AF65-F5344CB8AC3E}">
        <p14:creationId xmlns:p14="http://schemas.microsoft.com/office/powerpoint/2010/main" val="1878546076"/>
      </p:ext>
    </p:extLst>
  </p:cSld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78FF2FCF-115A-4278-807A-A2CAFB8059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BFCFD"/>
          </a:solidFill>
        </p:spPr>
      </p:sp>
      <p:sp>
        <p:nvSpPr>
          <p:cNvPr id="2" name="text">
            <a:extLst xmlns:a="http://schemas.openxmlformats.org/drawingml/2006/main">
              <a:ext uri="{FF2B5EF4-FFF2-40B4-BE49-F238E27FC236}">
                <a16:creationId xmlns:a16="http://schemas.microsoft.com/office/drawing/2014/main" id="{562FE47B-125C-49AF-B567-EFFD96D14F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323850"/>
            <a:ext cx="2286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FRONTIER FIT WORKSHOP</a:t>
            </a:r>
          </a:p>
        </p:txBody>
      </p:sp>
      <p:sp>
        <p:nvSpPr>
          <p:cNvPr id="3" name="text">
            <a:extLst xmlns:a="http://schemas.openxmlformats.org/drawingml/2006/main">
              <a:ext uri="{FF2B5EF4-FFF2-40B4-BE49-F238E27FC236}">
                <a16:creationId xmlns:a16="http://schemas.microsoft.com/office/drawing/2014/main" id="{7343B3DC-96BF-49B3-B3BD-5B8AE4DE19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87125" y="323850"/>
            <a:ext cx="381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07</a:t>
            </a:r>
          </a:p>
        </p:txBody>
      </p:sp>
      <p:sp>
        <p:nvSpPr>
          <p:cNvPr id="4" name="text">
            <a:extLst xmlns:a="http://schemas.openxmlformats.org/drawingml/2006/main">
              <a:ext uri="{FF2B5EF4-FFF2-40B4-BE49-F238E27FC236}">
                <a16:creationId xmlns:a16="http://schemas.microsoft.com/office/drawing/2014/main" id="{942D3B51-E96C-4121-88F1-7147A05131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742950"/>
            <a:ext cx="10763250" cy="7810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Outside the frontier, accuracy fell</a:t>
            </a:r>
          </a:p>
        </p:txBody>
      </p:sp>
      <p:cxnSp>
        <p:nvCxnSpPr>
          <p:cNvPr id="24" name=""/>
          <p:cNvCxnSpPr/>
          <p:nvPr/>
        </p:nvCxnSpPr>
        <p:spPr>
          <a:xfrm xmlns:a="http://schemas.openxmlformats.org/drawingml/2006/main">
            <a:off x="514350" y="6457950"/>
            <a:ext cx="11163300" cy="95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CDD8DE"/>
            </a:solidFill>
            <a:prstDash val="solid"/>
          </a:ln>
        </p:spPr>
      </p:cxnSp>
      <p:sp>
        <p:nvSpPr>
          <p:cNvPr id="6" name="text">
            <a:extLst xmlns:a="http://schemas.openxmlformats.org/drawingml/2006/main">
              <a:ext uri="{FF2B5EF4-FFF2-40B4-BE49-F238E27FC236}">
                <a16:creationId xmlns:a16="http://schemas.microsoft.com/office/drawing/2014/main" id="{98775271-66AA-4B87-96A7-C418F6F7B5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53200"/>
            <a:ext cx="66675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independent candidate prototype · not an official HBS product</a:t>
            </a:r>
          </a:p>
        </p:txBody>
      </p:sp>
      <p:sp>
        <p:nvSpPr>
          <p:cNvPr id="7" name="text">
            <a:extLst xmlns:a="http://schemas.openxmlformats.org/drawingml/2006/main">
              <a:ext uri="{FF2B5EF4-FFF2-40B4-BE49-F238E27FC236}">
                <a16:creationId xmlns:a16="http://schemas.microsoft.com/office/drawing/2014/main" id="{47388758-BCED-4293-9FC9-2F7B6ACB2E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6553200"/>
            <a:ext cx="9906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7 / 24</a:t>
            </a:r>
          </a:p>
        </p:txBody>
      </p:sp>
      <p:sp>
        <p:nvSpPr>
          <p:cNvPr id="8" name="text">
            <a:extLst xmlns:a="http://schemas.openxmlformats.org/drawingml/2006/main">
              <a:ext uri="{FF2B5EF4-FFF2-40B4-BE49-F238E27FC236}">
                <a16:creationId xmlns:a16="http://schemas.microsoft.com/office/drawing/2014/main" id="{34903FB9-6945-46AE-8202-35BCE5BCBB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05050"/>
            <a:ext cx="2000250" cy="3429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No AI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D44616C-A590-4A3D-90DB-E27D8EC117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52750" y="2143125"/>
            <a:ext cx="7143750" cy="619125"/>
          </a:xfrm>
          <a:prstGeom xmlns:a="http://schemas.openxmlformats.org/drawingml/2006/main" prst="roundRect">
            <a:avLst>
              <a:gd name="adj" fmla="val 12308"/>
            </a:avLst>
          </a:prstGeom>
          <a:solidFill xmlns:a="http://schemas.openxmlformats.org/drawingml/2006/main">
            <a:srgbClr val="EEF1F3"/>
          </a:solidFill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A399DFB4-D48E-4F38-A295-E983025ABE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52750" y="2143125"/>
            <a:ext cx="6036469" cy="619125"/>
          </a:xfrm>
          <a:prstGeom xmlns:a="http://schemas.openxmlformats.org/drawingml/2006/main" prst="roundRect">
            <a:avLst>
              <a:gd name="adj" fmla="val 12308"/>
            </a:avLst>
          </a:prstGeom>
          <a:solidFill xmlns:a="http://schemas.openxmlformats.org/drawingml/2006/main">
            <a:srgbClr val="17242D"/>
          </a:solidFill>
        </p:spPr>
      </p:sp>
      <p:sp>
        <p:nvSpPr>
          <p:cNvPr id="11" name="text">
            <a:extLst xmlns:a="http://schemas.openxmlformats.org/drawingml/2006/main">
              <a:ext uri="{FF2B5EF4-FFF2-40B4-BE49-F238E27FC236}">
                <a16:creationId xmlns:a16="http://schemas.microsoft.com/office/drawing/2014/main" id="{D598D613-A562-4C66-B010-E4DA96AA2B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105150" y="2305050"/>
            <a:ext cx="952500" cy="333375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t>84.5%</a:t>
            </a:r>
          </a:p>
        </p:txBody>
      </p:sp>
      <p:sp>
        <p:nvSpPr>
          <p:cNvPr id="12" name="text">
            <a:extLst xmlns:a="http://schemas.openxmlformats.org/drawingml/2006/main">
              <a:ext uri="{FF2B5EF4-FFF2-40B4-BE49-F238E27FC236}">
                <a16:creationId xmlns:a16="http://schemas.microsoft.com/office/drawing/2014/main" id="{888B0867-A608-4B78-BB55-593EE385E6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400425"/>
            <a:ext cx="2000250" cy="3429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GPT-4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9C76A58-C229-412F-8F7A-537A7E6CB3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52750" y="3238500"/>
            <a:ext cx="7143750" cy="619125"/>
          </a:xfrm>
          <a:prstGeom xmlns:a="http://schemas.openxmlformats.org/drawingml/2006/main" prst="roundRect">
            <a:avLst>
              <a:gd name="adj" fmla="val 12308"/>
            </a:avLst>
          </a:prstGeom>
          <a:solidFill xmlns:a="http://schemas.openxmlformats.org/drawingml/2006/main">
            <a:srgbClr val="EEF1F3"/>
          </a:solidFill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4A0130E-D64F-409B-9FCD-113E801466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52750" y="3238500"/>
            <a:ext cx="5043488" cy="619125"/>
          </a:xfrm>
          <a:prstGeom xmlns:a="http://schemas.openxmlformats.org/drawingml/2006/main" prst="roundRect">
            <a:avLst>
              <a:gd name="adj" fmla="val 12308"/>
            </a:avLst>
          </a:prstGeom>
          <a:solidFill xmlns:a="http://schemas.openxmlformats.org/drawingml/2006/main">
            <a:srgbClr val="215C78"/>
          </a:solidFill>
        </p:spPr>
      </p:sp>
      <p:sp>
        <p:nvSpPr>
          <p:cNvPr id="15" name="text">
            <a:extLst xmlns:a="http://schemas.openxmlformats.org/drawingml/2006/main">
              <a:ext uri="{FF2B5EF4-FFF2-40B4-BE49-F238E27FC236}">
                <a16:creationId xmlns:a16="http://schemas.microsoft.com/office/drawing/2014/main" id="{97204218-140C-4CFC-B882-FD08900ED7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105150" y="3400425"/>
            <a:ext cx="952500" cy="333375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t>70.6%</a:t>
            </a:r>
          </a:p>
        </p:txBody>
      </p:sp>
      <p:sp>
        <p:nvSpPr>
          <p:cNvPr id="16" name="text">
            <a:extLst xmlns:a="http://schemas.openxmlformats.org/drawingml/2006/main">
              <a:ext uri="{FF2B5EF4-FFF2-40B4-BE49-F238E27FC236}">
                <a16:creationId xmlns:a16="http://schemas.microsoft.com/office/drawing/2014/main" id="{5B1C18DD-FB4B-4998-8312-B1B260C557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495800"/>
            <a:ext cx="2000250" cy="3429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GPT-4 + overview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D9DBDF7E-200A-4F0A-A1E2-99D6390202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52750" y="4333875"/>
            <a:ext cx="7143750" cy="619125"/>
          </a:xfrm>
          <a:prstGeom xmlns:a="http://schemas.openxmlformats.org/drawingml/2006/main" prst="roundRect">
            <a:avLst>
              <a:gd name="adj" fmla="val 12308"/>
            </a:avLst>
          </a:prstGeom>
          <a:solidFill xmlns:a="http://schemas.openxmlformats.org/drawingml/2006/main">
            <a:srgbClr val="EEF1F3"/>
          </a:solidFill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1A2C427F-BD78-4669-BC71-C9D13B9CA5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52750" y="4333875"/>
            <a:ext cx="4286250" cy="619125"/>
          </a:xfrm>
          <a:prstGeom xmlns:a="http://schemas.openxmlformats.org/drawingml/2006/main" prst="roundRect">
            <a:avLst>
              <a:gd name="adj" fmla="val 12308"/>
            </a:avLst>
          </a:prstGeom>
          <a:solidFill xmlns:a="http://schemas.openxmlformats.org/drawingml/2006/main">
            <a:srgbClr val="B14E3B"/>
          </a:solidFill>
        </p:spPr>
      </p:sp>
      <p:sp>
        <p:nvSpPr>
          <p:cNvPr id="19" name="text">
            <a:extLst xmlns:a="http://schemas.openxmlformats.org/drawingml/2006/main">
              <a:ext uri="{FF2B5EF4-FFF2-40B4-BE49-F238E27FC236}">
                <a16:creationId xmlns:a16="http://schemas.microsoft.com/office/drawing/2014/main" id="{EDC4573B-7738-44AC-A4CA-4D88937261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105150" y="4495800"/>
            <a:ext cx="952500" cy="333375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t>60%</a:t>
            </a:r>
          </a:p>
        </p:txBody>
      </p:sp>
    </p:spTree>
    <p:extLst>
      <p:ext uri="{BB962C8B-B14F-4D97-AF65-F5344CB8AC3E}">
        <p14:creationId xmlns:p14="http://schemas.microsoft.com/office/powerpoint/2010/main" val="1510607697"/>
      </p:ext>
    </p:extLst>
  </p:cSld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97FA3E0-2F7A-4633-B3A6-261F0FD1B7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BFCFD"/>
          </a:solidFill>
        </p:spPr>
      </p:sp>
      <p:sp>
        <p:nvSpPr>
          <p:cNvPr id="2" name="text">
            <a:extLst xmlns:a="http://schemas.openxmlformats.org/drawingml/2006/main">
              <a:ext uri="{FF2B5EF4-FFF2-40B4-BE49-F238E27FC236}">
                <a16:creationId xmlns:a16="http://schemas.microsoft.com/office/drawing/2014/main" id="{49A4C9D8-ABB1-4607-B71F-09F55EAC1C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323850"/>
            <a:ext cx="2286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FRONTIER FIT WORKSHOP</a:t>
            </a:r>
          </a:p>
        </p:txBody>
      </p:sp>
      <p:sp>
        <p:nvSpPr>
          <p:cNvPr id="3" name="text">
            <a:extLst xmlns:a="http://schemas.openxmlformats.org/drawingml/2006/main">
              <a:ext uri="{FF2B5EF4-FFF2-40B4-BE49-F238E27FC236}">
                <a16:creationId xmlns:a16="http://schemas.microsoft.com/office/drawing/2014/main" id="{DE10C7BF-7AE5-4031-BEED-7692465224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87125" y="323850"/>
            <a:ext cx="381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08</a:t>
            </a:r>
          </a:p>
        </p:txBody>
      </p:sp>
      <p:sp>
        <p:nvSpPr>
          <p:cNvPr id="4" name="text">
            <a:extLst xmlns:a="http://schemas.openxmlformats.org/drawingml/2006/main">
              <a:ext uri="{FF2B5EF4-FFF2-40B4-BE49-F238E27FC236}">
                <a16:creationId xmlns:a16="http://schemas.microsoft.com/office/drawing/2014/main" id="{2DAF14E3-C5A1-47C9-9238-2E47BD5327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742950"/>
            <a:ext cx="10763250" cy="7810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Coherent is not the same as correct</a:t>
            </a:r>
          </a:p>
        </p:txBody>
      </p:sp>
      <p:cxnSp>
        <p:nvCxnSpPr>
          <p:cNvPr id="15" name=""/>
          <p:cNvCxnSpPr/>
          <p:nvPr/>
        </p:nvCxnSpPr>
        <p:spPr>
          <a:xfrm xmlns:a="http://schemas.openxmlformats.org/drawingml/2006/main">
            <a:off x="514350" y="6457950"/>
            <a:ext cx="11163300" cy="95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CDD8DE"/>
            </a:solidFill>
            <a:prstDash val="solid"/>
          </a:ln>
        </p:spPr>
      </p:cxnSp>
      <p:sp>
        <p:nvSpPr>
          <p:cNvPr id="6" name="text">
            <a:extLst xmlns:a="http://schemas.openxmlformats.org/drawingml/2006/main">
              <a:ext uri="{FF2B5EF4-FFF2-40B4-BE49-F238E27FC236}">
                <a16:creationId xmlns:a16="http://schemas.microsoft.com/office/drawing/2014/main" id="{3E9C324A-C06E-454F-84E2-C11FEA920B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53200"/>
            <a:ext cx="66675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independent candidate prototype · not an official HBS product</a:t>
            </a:r>
          </a:p>
        </p:txBody>
      </p:sp>
      <p:sp>
        <p:nvSpPr>
          <p:cNvPr id="7" name="text">
            <a:extLst xmlns:a="http://schemas.openxmlformats.org/drawingml/2006/main">
              <a:ext uri="{FF2B5EF4-FFF2-40B4-BE49-F238E27FC236}">
                <a16:creationId xmlns:a16="http://schemas.microsoft.com/office/drawing/2014/main" id="{66B8DCF4-6B4B-4DA9-9631-50E8F5FC7B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6553200"/>
            <a:ext cx="9906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8 / 24</a:t>
            </a:r>
          </a:p>
        </p:txBody>
      </p:sp>
      <p:sp>
        <p:nvSpPr>
          <p:cNvPr id="8" name="text">
            <a:extLst xmlns:a="http://schemas.openxmlformats.org/drawingml/2006/main">
              <a:ext uri="{FF2B5EF4-FFF2-40B4-BE49-F238E27FC236}">
                <a16:creationId xmlns:a16="http://schemas.microsoft.com/office/drawing/2014/main" id="{DA02F7EA-31C5-4955-A39A-0351E1312D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2190750"/>
            <a:ext cx="10629900" cy="20002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3300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Fluency can hide a verification failure.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5E76DC2-B50C-4CCB-8155-9EF644D2AC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4762500"/>
            <a:ext cx="9144000" cy="742950"/>
          </a:xfrm>
          <a:prstGeom xmlns:a="http://schemas.openxmlformats.org/drawingml/2006/main" prst="roundRect">
            <a:avLst>
              <a:gd name="adj" fmla="val 10256"/>
            </a:avLst>
          </a:prstGeom>
          <a:solidFill xmlns:a="http://schemas.openxmlformats.org/drawingml/2006/main">
            <a:srgbClr val="F9EFEC"/>
          </a:solidFill>
        </p:spPr>
      </p:sp>
      <p:sp>
        <p:nvSpPr>
          <p:cNvPr id="10" name="text">
            <a:extLst xmlns:a="http://schemas.openxmlformats.org/drawingml/2006/main">
              <a:ext uri="{FF2B5EF4-FFF2-40B4-BE49-F238E27FC236}">
                <a16:creationId xmlns:a16="http://schemas.microsoft.com/office/drawing/2014/main" id="{6B597971-3C76-4EC5-994C-74898D3394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62125" y="4972050"/>
            <a:ext cx="8667750" cy="333375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B14E3B"/>
                </a:solidFill>
                <a:latin typeface="Arial"/>
                <a:ea typeface="Arial"/>
                <a:cs typeface="Arial"/>
              </a:defRPr>
            </a:pPr>
            <a:r>
              <a:t>A polished answer can let a wrong conclusion travel farther.</a:t>
            </a:r>
          </a:p>
        </p:txBody>
      </p:sp>
    </p:spTree>
    <p:extLst>
      <p:ext uri="{BB962C8B-B14F-4D97-AF65-F5344CB8AC3E}">
        <p14:creationId xmlns:p14="http://schemas.microsoft.com/office/powerpoint/2010/main" val="1792613565"/>
      </p:ext>
    </p:extLst>
  </p:cSld>
</p:sld>
</file>

<file path=ppt/slides/slide9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479D9ECE-B66E-4F4B-81F8-98A064F792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BFCFD"/>
          </a:solidFill>
        </p:spPr>
      </p:sp>
      <p:sp>
        <p:nvSpPr>
          <p:cNvPr id="2" name="text">
            <a:extLst xmlns:a="http://schemas.openxmlformats.org/drawingml/2006/main">
              <a:ext uri="{FF2B5EF4-FFF2-40B4-BE49-F238E27FC236}">
                <a16:creationId xmlns:a16="http://schemas.microsoft.com/office/drawing/2014/main" id="{66FBF1E6-434A-49C9-AB1A-00FAC0F28C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323850"/>
            <a:ext cx="2286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FRONTIER FIT WORKSHOP</a:t>
            </a:r>
          </a:p>
        </p:txBody>
      </p:sp>
      <p:sp>
        <p:nvSpPr>
          <p:cNvPr id="3" name="text">
            <a:extLst xmlns:a="http://schemas.openxmlformats.org/drawingml/2006/main">
              <a:ext uri="{FF2B5EF4-FFF2-40B4-BE49-F238E27FC236}">
                <a16:creationId xmlns:a16="http://schemas.microsoft.com/office/drawing/2014/main" id="{B6DA454A-C583-4163-A5E5-0C1233071E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87125" y="323850"/>
            <a:ext cx="381000" cy="228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09</a:t>
            </a:r>
          </a:p>
        </p:txBody>
      </p:sp>
      <p:sp>
        <p:nvSpPr>
          <p:cNvPr id="4" name="text">
            <a:extLst xmlns:a="http://schemas.openxmlformats.org/drawingml/2006/main">
              <a:ext uri="{FF2B5EF4-FFF2-40B4-BE49-F238E27FC236}">
                <a16:creationId xmlns:a16="http://schemas.microsoft.com/office/drawing/2014/main" id="{8702DE7C-6EBC-43F3-8866-62D2C25E6C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742950"/>
            <a:ext cx="10763250" cy="7810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17242D"/>
                </a:solidFill>
                <a:latin typeface="Arial"/>
                <a:ea typeface="Arial"/>
                <a:cs typeface="Arial"/>
              </a:defRPr>
            </a:pPr>
            <a:r>
              <a:t>The frontier is jagged</a:t>
            </a:r>
          </a:p>
        </p:txBody>
      </p:sp>
      <p:cxnSp>
        <p:nvCxnSpPr>
          <p:cNvPr id="30" name=""/>
          <p:cNvCxnSpPr/>
          <p:nvPr/>
        </p:nvCxnSpPr>
        <p:spPr>
          <a:xfrm xmlns:a="http://schemas.openxmlformats.org/drawingml/2006/main">
            <a:off x="514350" y="6457950"/>
            <a:ext cx="11163300" cy="95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CDD8DE"/>
            </a:solidFill>
            <a:prstDash val="solid"/>
          </a:ln>
        </p:spPr>
      </p:cxnSp>
      <p:sp>
        <p:nvSpPr>
          <p:cNvPr id="6" name="text">
            <a:extLst xmlns:a="http://schemas.openxmlformats.org/drawingml/2006/main">
              <a:ext uri="{FF2B5EF4-FFF2-40B4-BE49-F238E27FC236}">
                <a16:creationId xmlns:a16="http://schemas.microsoft.com/office/drawing/2014/main" id="{019FEEBE-A23D-407F-BD83-0840A3F7A1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6553200"/>
            <a:ext cx="66675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independent candidate prototype · not an official HBS product</a:t>
            </a:r>
          </a:p>
        </p:txBody>
      </p:sp>
      <p:sp>
        <p:nvSpPr>
          <p:cNvPr id="7" name="text">
            <a:extLst xmlns:a="http://schemas.openxmlformats.org/drawingml/2006/main">
              <a:ext uri="{FF2B5EF4-FFF2-40B4-BE49-F238E27FC236}">
                <a16:creationId xmlns:a16="http://schemas.microsoft.com/office/drawing/2014/main" id="{57DD4F6E-6FDC-48BF-8BC9-749E01C211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6553200"/>
            <a:ext cx="990600" cy="152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750" b="0">
                <a:solidFill>
                  <a:srgbClr val="5F707B"/>
                </a:solidFill>
                <a:latin typeface="Arial"/>
                <a:ea typeface="Arial"/>
                <a:cs typeface="Arial"/>
              </a:defRPr>
            </a:pPr>
            <a:r>
              <a:t>9 / 24</a:t>
            </a:r>
          </a:p>
        </p:txBody>
      </p:sp>
      <p:sp>
        <p:nvSpPr>
          <p:cNvPr id="8" name="text">
            <a:extLst xmlns:a="http://schemas.openxmlformats.org/drawingml/2006/main">
              <a:ext uri="{FF2B5EF4-FFF2-40B4-BE49-F238E27FC236}">
                <a16:creationId xmlns:a16="http://schemas.microsoft.com/office/drawing/2014/main" id="{A3C390C9-2B93-42DE-AF7C-1F5F583FC6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1809750"/>
            <a:ext cx="10096500" cy="1095375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2625" b="1">
                <a:solidFill>
                  <a:srgbClr val="215C78"/>
                </a:solidFill>
                <a:latin typeface="Arial"/>
                <a:ea typeface="Arial"/>
                <a:cs typeface="Arial"/>
              </a:defRPr>
            </a:pPr>
            <a:r>
              <a:t>Similar-looking tasks can sit on opposite sides of AI capability.</a:t>
            </a:r>
          </a:p>
        </p:txBody>
      </p:sp>
      <p:cxnSp>
        <p:nvCxnSpPr>
          <p:cNvPr id="34" name=""/>
          <p:cNvCxnSpPr/>
          <p:nvPr/>
        </p:nvCxnSpPr>
        <p:spPr>
          <a:xfrm xmlns:a="http://schemas.openxmlformats.org/drawingml/2006/main">
            <a:off x="904875" y="4476750"/>
            <a:ext cx="1428750" cy="95"/>
          </a:xfrm>
          <a:prstGeom xmlns:a="http://schemas.openxmlformats.org/drawingml/2006/main" prst="straightConnector1">
            <a:avLst/>
          </a:prstGeom>
          <a:ln xmlns:a="http://schemas.openxmlformats.org/drawingml/2006/main" w="38100">
            <a:solidFill>
              <a:srgbClr val="215C78"/>
            </a:solidFill>
            <a:prstDash val="solid"/>
          </a:ln>
        </p:spPr>
      </p:cxnSp>
      <p:cxnSp>
        <p:nvCxnSpPr>
          <p:cNvPr id="35" name=""/>
          <p:cNvCxnSpPr/>
          <p:nvPr/>
        </p:nvCxnSpPr>
        <p:spPr>
          <a:xfrm xmlns:a="http://schemas.openxmlformats.org/drawingml/2006/main">
            <a:off x="2333625" y="4095750"/>
            <a:ext cx="95" cy="381000"/>
          </a:xfrm>
          <a:prstGeom xmlns:a="http://schemas.openxmlformats.org/drawingml/2006/main" prst="straightConnector1">
            <a:avLst/>
          </a:prstGeom>
          <a:ln xmlns:a="http://schemas.openxmlformats.org/drawingml/2006/main" w="38100">
            <a:solidFill>
              <a:srgbClr val="215C78"/>
            </a:solidFill>
            <a:prstDash val="solid"/>
          </a:ln>
        </p:spPr>
      </p:cxnSp>
      <p:cxnSp>
        <p:nvCxnSpPr>
          <p:cNvPr id="36" name=""/>
          <p:cNvCxnSpPr/>
          <p:nvPr/>
        </p:nvCxnSpPr>
        <p:spPr>
          <a:xfrm xmlns:a="http://schemas.openxmlformats.org/drawingml/2006/main">
            <a:off x="2524125" y="4095750"/>
            <a:ext cx="1428750" cy="95"/>
          </a:xfrm>
          <a:prstGeom xmlns:a="http://schemas.openxmlformats.org/drawingml/2006/main" prst="straightConnector1">
            <a:avLst/>
          </a:prstGeom>
          <a:ln xmlns:a="http://schemas.openxmlformats.org/drawingml/2006/main" w="38100">
            <a:solidFill>
              <a:srgbClr val="215C78"/>
            </a:solidFill>
            <a:prstDash val="solid"/>
          </a:ln>
        </p:spPr>
      </p:cxnSp>
      <p:cxnSp>
        <p:nvCxnSpPr>
          <p:cNvPr id="37" name=""/>
          <p:cNvCxnSpPr/>
          <p:nvPr/>
        </p:nvCxnSpPr>
        <p:spPr>
          <a:xfrm xmlns:a="http://schemas.openxmlformats.org/drawingml/2006/main">
            <a:off x="3952875" y="4095750"/>
            <a:ext cx="95" cy="619125"/>
          </a:xfrm>
          <a:prstGeom xmlns:a="http://schemas.openxmlformats.org/drawingml/2006/main" prst="straightConnector1">
            <a:avLst/>
          </a:prstGeom>
          <a:ln xmlns:a="http://schemas.openxmlformats.org/drawingml/2006/main" w="38100">
            <a:solidFill>
              <a:srgbClr val="215C78"/>
            </a:solidFill>
            <a:prstDash val="solid"/>
          </a:ln>
        </p:spPr>
      </p:cxnSp>
      <p:cxnSp>
        <p:nvCxnSpPr>
          <p:cNvPr id="38" name=""/>
          <p:cNvCxnSpPr/>
          <p:nvPr/>
        </p:nvCxnSpPr>
        <p:spPr>
          <a:xfrm xmlns:a="http://schemas.openxmlformats.org/drawingml/2006/main">
            <a:off x="4143375" y="4714875"/>
            <a:ext cx="1428750" cy="95"/>
          </a:xfrm>
          <a:prstGeom xmlns:a="http://schemas.openxmlformats.org/drawingml/2006/main" prst="straightConnector1">
            <a:avLst/>
          </a:prstGeom>
          <a:ln xmlns:a="http://schemas.openxmlformats.org/drawingml/2006/main" w="38100">
            <a:solidFill>
              <a:srgbClr val="215C78"/>
            </a:solidFill>
            <a:prstDash val="solid"/>
          </a:ln>
        </p:spPr>
      </p:cxnSp>
      <p:cxnSp>
        <p:nvCxnSpPr>
          <p:cNvPr id="39" name=""/>
          <p:cNvCxnSpPr/>
          <p:nvPr/>
        </p:nvCxnSpPr>
        <p:spPr>
          <a:xfrm xmlns:a="http://schemas.openxmlformats.org/drawingml/2006/main">
            <a:off x="5572125" y="3571875"/>
            <a:ext cx="95" cy="1143000"/>
          </a:xfrm>
          <a:prstGeom xmlns:a="http://schemas.openxmlformats.org/drawingml/2006/main" prst="straightConnector1">
            <a:avLst/>
          </a:prstGeom>
          <a:ln xmlns:a="http://schemas.openxmlformats.org/drawingml/2006/main" w="38100">
            <a:solidFill>
              <a:srgbClr val="215C78"/>
            </a:solidFill>
            <a:prstDash val="solid"/>
          </a:ln>
        </p:spPr>
      </p:cxnSp>
      <p:cxnSp>
        <p:nvCxnSpPr>
          <p:cNvPr id="40" name=""/>
          <p:cNvCxnSpPr/>
          <p:nvPr/>
        </p:nvCxnSpPr>
        <p:spPr>
          <a:xfrm xmlns:a="http://schemas.openxmlformats.org/drawingml/2006/main">
            <a:off x="5762625" y="3571875"/>
            <a:ext cx="1428750" cy="95"/>
          </a:xfrm>
          <a:prstGeom xmlns:a="http://schemas.openxmlformats.org/drawingml/2006/main" prst="straightConnector1">
            <a:avLst/>
          </a:prstGeom>
          <a:ln xmlns:a="http://schemas.openxmlformats.org/drawingml/2006/main" w="38100">
            <a:solidFill>
              <a:srgbClr val="215C78"/>
            </a:solidFill>
            <a:prstDash val="solid"/>
          </a:ln>
        </p:spPr>
      </p:cxnSp>
      <p:cxnSp>
        <p:nvCxnSpPr>
          <p:cNvPr id="41" name=""/>
          <p:cNvCxnSpPr/>
          <p:nvPr/>
        </p:nvCxnSpPr>
        <p:spPr>
          <a:xfrm xmlns:a="http://schemas.openxmlformats.org/drawingml/2006/main">
            <a:off x="7191375" y="3571875"/>
            <a:ext cx="95" cy="714375"/>
          </a:xfrm>
          <a:prstGeom xmlns:a="http://schemas.openxmlformats.org/drawingml/2006/main" prst="straightConnector1">
            <a:avLst/>
          </a:prstGeom>
          <a:ln xmlns:a="http://schemas.openxmlformats.org/drawingml/2006/main" w="38100">
            <a:solidFill>
              <a:srgbClr val="215C78"/>
            </a:solidFill>
            <a:prstDash val="solid"/>
          </a:ln>
        </p:spPr>
      </p:cxnSp>
      <p:cxnSp>
        <p:nvCxnSpPr>
          <p:cNvPr id="42" name=""/>
          <p:cNvCxnSpPr/>
          <p:nvPr/>
        </p:nvCxnSpPr>
        <p:spPr>
          <a:xfrm xmlns:a="http://schemas.openxmlformats.org/drawingml/2006/main">
            <a:off x="7381875" y="4286250"/>
            <a:ext cx="1428750" cy="95"/>
          </a:xfrm>
          <a:prstGeom xmlns:a="http://schemas.openxmlformats.org/drawingml/2006/main" prst="straightConnector1">
            <a:avLst/>
          </a:prstGeom>
          <a:ln xmlns:a="http://schemas.openxmlformats.org/drawingml/2006/main" w="38100">
            <a:solidFill>
              <a:srgbClr val="215C78"/>
            </a:solidFill>
            <a:prstDash val="solid"/>
          </a:ln>
        </p:spPr>
      </p:cxnSp>
      <p:cxnSp>
        <p:nvCxnSpPr>
          <p:cNvPr id="43" name=""/>
          <p:cNvCxnSpPr/>
          <p:nvPr/>
        </p:nvCxnSpPr>
        <p:spPr>
          <a:xfrm xmlns:a="http://schemas.openxmlformats.org/drawingml/2006/main">
            <a:off x="8810625" y="3381375"/>
            <a:ext cx="95" cy="904875"/>
          </a:xfrm>
          <a:prstGeom xmlns:a="http://schemas.openxmlformats.org/drawingml/2006/main" prst="straightConnector1">
            <a:avLst/>
          </a:prstGeom>
          <a:ln xmlns:a="http://schemas.openxmlformats.org/drawingml/2006/main" w="38100">
            <a:solidFill>
              <a:srgbClr val="215C78"/>
            </a:solidFill>
            <a:prstDash val="solid"/>
          </a:ln>
        </p:spPr>
      </p:cxnSp>
      <p:cxnSp>
        <p:nvCxnSpPr>
          <p:cNvPr id="44" name=""/>
          <p:cNvCxnSpPr/>
          <p:nvPr/>
        </p:nvCxnSpPr>
        <p:spPr>
          <a:xfrm xmlns:a="http://schemas.openxmlformats.org/drawingml/2006/main">
            <a:off x="9001125" y="3381375"/>
            <a:ext cx="1428750" cy="95"/>
          </a:xfrm>
          <a:prstGeom xmlns:a="http://schemas.openxmlformats.org/drawingml/2006/main" prst="straightConnector1">
            <a:avLst/>
          </a:prstGeom>
          <a:ln xmlns:a="http://schemas.openxmlformats.org/drawingml/2006/main" w="38100">
            <a:solidFill>
              <a:srgbClr val="215C78"/>
            </a:solidFill>
            <a:prstDash val="solid"/>
          </a:ln>
        </p:spPr>
      </p:cxnSp>
      <p:cxnSp>
        <p:nvCxnSpPr>
          <p:cNvPr id="45" name=""/>
          <p:cNvCxnSpPr/>
          <p:nvPr/>
        </p:nvCxnSpPr>
        <p:spPr>
          <a:xfrm xmlns:a="http://schemas.openxmlformats.org/drawingml/2006/main">
            <a:off x="10429875" y="3381375"/>
            <a:ext cx="95" cy="714375"/>
          </a:xfrm>
          <a:prstGeom xmlns:a="http://schemas.openxmlformats.org/drawingml/2006/main" prst="straightConnector1">
            <a:avLst/>
          </a:prstGeom>
          <a:ln xmlns:a="http://schemas.openxmlformats.org/drawingml/2006/main" w="38100">
            <a:solidFill>
              <a:srgbClr val="215C78"/>
            </a:solidFill>
            <a:prstDash val="solid"/>
          </a:ln>
        </p:spPr>
      </p:cxnSp>
      <p:cxnSp>
        <p:nvCxnSpPr>
          <p:cNvPr id="46" name=""/>
          <p:cNvCxnSpPr/>
          <p:nvPr/>
        </p:nvCxnSpPr>
        <p:spPr>
          <a:xfrm xmlns:a="http://schemas.openxmlformats.org/drawingml/2006/main">
            <a:off x="10620375" y="4095750"/>
            <a:ext cx="1428750" cy="95"/>
          </a:xfrm>
          <a:prstGeom xmlns:a="http://schemas.openxmlformats.org/drawingml/2006/main" prst="straightConnector1">
            <a:avLst/>
          </a:prstGeom>
          <a:ln xmlns:a="http://schemas.openxmlformats.org/drawingml/2006/main" w="38100">
            <a:solidFill>
              <a:srgbClr val="215C78"/>
            </a:solidFill>
            <a:prstDash val="solid"/>
          </a:ln>
        </p:spPr>
      </p:cxn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A2637C74-3F8A-4C16-8C53-83B625735E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441960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C7A7B"/>
          </a:solidFill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80FDAE6E-F8C5-40D7-9CE9-D8615633B2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86225" y="4657725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C7A7B"/>
          </a:solidFill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BF395234-7FC4-4115-9CFD-F261477507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24725" y="422910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C7A7B"/>
          </a:solidFill>
        </p:spPr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33B435FA-FF90-4294-BBA1-6DFAF7C33C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563225" y="403860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B14E3B"/>
          </a:solidFill>
        </p:spPr>
      </p:sp>
    </p:spTree>
    <p:extLst>
      <p:ext uri="{BB962C8B-B14F-4D97-AF65-F5344CB8AC3E}">
        <p14:creationId xmlns:p14="http://schemas.microsoft.com/office/powerpoint/2010/main" val="62177126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2026-08-22T13:48:41.7060000Z</dcterms:created>
  <dcterms:modified xsi:type="dcterms:W3CDTF">2026-08-22T13:48:41.7060000Z</dcterms:modified>
</coreProperties>
</file>