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9aded8dff5c4556" /><Relationship Type="http://schemas.openxmlformats.org/officeDocument/2006/relationships/extended-properties" Target="/docProps/app.xml" Id="Rd397b24839694b98" /><Relationship Type="http://schemas.openxmlformats.org/officeDocument/2006/relationships/officeDocument" Target="/ppt/presentation.xml" Id="R136db6492f694c7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0facb8e75dc4d41"/>
  </p:sldMasterIdLst>
  <p:notesMasterIdLst>
    <p:notesMasterId xmlns:r="http://schemas.openxmlformats.org/officeDocument/2006/relationships" r:id="R6b6489de8cb14755"/>
  </p:notesMasterIdLst>
  <p:sldIdLst>
    <p:sldId xmlns:r="http://schemas.openxmlformats.org/officeDocument/2006/relationships" id="256" r:id="Rb21ed0d9e52644c0"/>
    <p:sldId xmlns:r="http://schemas.openxmlformats.org/officeDocument/2006/relationships" id="257" r:id="R4750f5607deb45ff"/>
    <p:sldId xmlns:r="http://schemas.openxmlformats.org/officeDocument/2006/relationships" id="258" r:id="R3d177fee94094fe8"/>
    <p:sldId xmlns:r="http://schemas.openxmlformats.org/officeDocument/2006/relationships" id="259" r:id="Rd4c2c6e57a9d4b2e"/>
    <p:sldId xmlns:r="http://schemas.openxmlformats.org/officeDocument/2006/relationships" id="260" r:id="Rd23b060748154f92"/>
    <p:sldId xmlns:r="http://schemas.openxmlformats.org/officeDocument/2006/relationships" id="261" r:id="R36094f5ca7254460"/>
    <p:sldId xmlns:r="http://schemas.openxmlformats.org/officeDocument/2006/relationships" id="262" r:id="Reed4b2438a214b8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44fdf6d41e443e8" /><Relationship Type="http://schemas.openxmlformats.org/officeDocument/2006/relationships/slideMaster" Target="/ppt/slideMasters/slideMaster1.xml" Id="R90facb8e75dc4d41" /><Relationship Type="http://schemas.openxmlformats.org/officeDocument/2006/relationships/notesMaster" Target="/ppt/notesMasters/notesMaster1.xml" Id="R6b6489de8cb14755" /><Relationship Type="http://schemas.openxmlformats.org/officeDocument/2006/relationships/presProps" Target="/ppt/presProps.xml" Id="Ree58a98d22234588" /><Relationship Type="http://schemas.openxmlformats.org/officeDocument/2006/relationships/tableStyles" Target="/ppt/tableStyles.xml" Id="R7e1897521e31450c" /><Relationship Type="http://schemas.openxmlformats.org/officeDocument/2006/relationships/slide" Target="/ppt/slides/slide1.xml" Id="Rb21ed0d9e52644c0" /><Relationship Type="http://schemas.openxmlformats.org/officeDocument/2006/relationships/slide" Target="/ppt/slides/slide2.xml" Id="R4750f5607deb45ff" /><Relationship Type="http://schemas.openxmlformats.org/officeDocument/2006/relationships/slide" Target="/ppt/slides/slide3.xml" Id="R3d177fee94094fe8" /><Relationship Type="http://schemas.openxmlformats.org/officeDocument/2006/relationships/slide" Target="/ppt/slides/slide4.xml" Id="Rd4c2c6e57a9d4b2e" /><Relationship Type="http://schemas.openxmlformats.org/officeDocument/2006/relationships/slide" Target="/ppt/slides/slide5.xml" Id="Rd23b060748154f92" /><Relationship Type="http://schemas.openxmlformats.org/officeDocument/2006/relationships/slide" Target="/ppt/slides/slide6.xml" Id="R36094f5ca7254460" /><Relationship Type="http://schemas.openxmlformats.org/officeDocument/2006/relationships/slide" Target="/ppt/slides/slide7.xml" Id="Reed4b2438a214b8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3b70c6e0ef2471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290f98cb44c4ee2" /><Relationship Type="http://schemas.openxmlformats.org/officeDocument/2006/relationships/notesMaster" Target="/ppt/notesMasters/notesMaster1.xml" Id="Rf2a2e7fe9d9248a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375c29a8042488e" /><Relationship Type="http://schemas.openxmlformats.org/officeDocument/2006/relationships/notesMaster" Target="/ppt/notesMasters/notesMaster1.xml" Id="R05459cf6af544ab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090683e9ffd43d1" /><Relationship Type="http://schemas.openxmlformats.org/officeDocument/2006/relationships/notesMaster" Target="/ppt/notesMasters/notesMaster1.xml" Id="R9cc56e5b02fd46c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be63878fd5442c2" /><Relationship Type="http://schemas.openxmlformats.org/officeDocument/2006/relationships/notesMaster" Target="/ppt/notesMasters/notesMaster1.xml" Id="R1fbc3bec03ae403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748908ed36448ef" /><Relationship Type="http://schemas.openxmlformats.org/officeDocument/2006/relationships/notesMaster" Target="/ppt/notesMasters/notesMaster1.xml" Id="Rbc23bedf54834da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9ea64c804cb40bd" /><Relationship Type="http://schemas.openxmlformats.org/officeDocument/2006/relationships/notesMaster" Target="/ppt/notesMasters/notesMaster1.xml" Id="R931efa74450543a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ef3b537ec384eb1" /><Relationship Type="http://schemas.openxmlformats.org/officeDocument/2006/relationships/notesMaster" Target="/ppt/notesMasters/notesMaster1.xml" Id="R8133d6a66d004bd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Open with curiosity. This is an independent candidate prototype, not an HBS product.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Show that the role-to-evidence map—not a generic design process—set the scope.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https://careers.harvard.edu/job/instructional-designer-hbs-ai-institute-in-boston-ma-united-states-jid-1016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Explain the study design and limitations in under 60 seconds.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https://www.hbs.edu/ris/Publication%20Files/dell-acqua-et-al-2026-navigating-the-jagged-technological-frontier_5c589c8c-fbb5-458f-b285-c944746cd717.pdf</a:t>
            </a:r>
          </a:p>
          <a:p xmlns:a="http://schemas.openxmlformats.org/drawingml/2006/main">
            <a:r>
              <a:t>- https://aiinstitute.hbs.edu/back-to-the-beginnings-of-ai-at-work/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capability: test one task and assign AI an evidence-based role.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Walk through the real-work exercise and completed example. The framework is candidate-created and requires faculty validation.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Name hallucination, privacy, and evidence controls. Faculty approval is required for claim interpretation and release.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Close collaboratively and invite the team to share how they approach the work internally.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b5adb1725294b7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45161e6b21848a0" /><Relationship Type="http://schemas.openxmlformats.org/officeDocument/2006/relationships/slideLayout" Target="/ppt/slideLayouts/slideLayout1.xml" Id="R797b5634b11d450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97b5634b11d450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83b679529dc48f8" /><Relationship Type="http://schemas.openxmlformats.org/officeDocument/2006/relationships/notesSlide" Target="/ppt/notesSlides/notesSlide1.xml" Id="R83ca7b81595540f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ed0447ecf734981" /><Relationship Type="http://schemas.openxmlformats.org/officeDocument/2006/relationships/notesSlide" Target="/ppt/notesSlides/notesSlide2.xml" Id="R6ff9d02d95ce42c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9470a385024e6c" /><Relationship Type="http://schemas.openxmlformats.org/officeDocument/2006/relationships/notesSlide" Target="/ppt/notesSlides/notesSlide3.xml" Id="R565af157be814a6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2e3bb430af45e1" /><Relationship Type="http://schemas.openxmlformats.org/officeDocument/2006/relationships/notesSlide" Target="/ppt/notesSlides/notesSlide4.xml" Id="R9ee0f866c63c4f0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8a6483a6154425" /><Relationship Type="http://schemas.openxmlformats.org/officeDocument/2006/relationships/notesSlide" Target="/ppt/notesSlides/notesSlide5.xml" Id="R78d7fd4bac4f46b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93a89b77b34b40" /><Relationship Type="http://schemas.openxmlformats.org/officeDocument/2006/relationships/notesSlide" Target="/ppt/notesSlides/notesSlide6.xml" Id="Rdcf75a4b611b4cc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95559791b4421f" /><Relationship Type="http://schemas.openxmlformats.org/officeDocument/2006/relationships/notesSlide" Target="/ppt/notesSlides/notesSlide7.xml" Id="R8a07e18e49e24dd5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A65F8E4-1183-4CC5-B8BC-0CA11AC37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140591E-D956-4A2B-96C0-03214AC0D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1095375"/>
            <a:ext cx="3619500" cy="3619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EF4F7"/>
          </a:solidFill>
          <a:ln xmlns:a="http://schemas.openxmlformats.org/drawingml/2006/main" w="28575">
            <a:solidFill>
              <a:srgbClr val="215C78"/>
            </a:solidFill>
            <a:prstDash val="solid"/>
          </a:ln>
        </p:spPr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2C5E4CB0-82A0-41CF-9296-9A9556223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667000" cy="23812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PROOF OF WORK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D19A4F33-A2F3-40C5-827C-B099C38DB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543050"/>
            <a:ext cx="6953250" cy="2095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 tested the core challenge in the role</a:t>
            </a:r>
          </a:p>
        </p:txBody>
      </p:sp>
      <p:sp>
        <p:nvSpPr>
          <p:cNvPr id="5" name="text">
            <a:extLst xmlns:a="http://schemas.openxmlformats.org/drawingml/2006/main">
              <a:ext uri="{FF2B5EF4-FFF2-40B4-BE49-F238E27FC236}">
                <a16:creationId xmlns:a16="http://schemas.microsoft.com/office/drawing/2014/main" id="{3CB5884A-18DE-483A-BDA4-9F6557364F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667125"/>
            <a:ext cx="8001000" cy="1428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Can public HBS AI research become an executive experience that changes a real decision?</a:t>
            </a:r>
          </a:p>
        </p:txBody>
      </p: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D0D3514E-2188-4DB4-98AC-6D92B4C71E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343650"/>
            <a:ext cx="6667500" cy="1714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</p:spTree>
    <p:extLst>
      <p:ext uri="{BB962C8B-B14F-4D97-AF65-F5344CB8AC3E}">
        <p14:creationId xmlns:p14="http://schemas.microsoft.com/office/powerpoint/2010/main" val="1771526088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192531F-C263-4A51-AD20-EECE0BBB8D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B160C584-15B4-44EA-8F89-22ECDB877E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INTERVIEW WALKTHROUGH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E805A084-2EE3-41E9-8E65-972A2DDB0F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02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1FFD3A73-7B89-4DF3-B59C-091DEFEB40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 used the job description as the specification</a:t>
            </a:r>
          </a:p>
        </p:txBody>
      </p:sp>
      <p:cxnSp>
        <p:nvCxnSpPr>
          <p:cNvPr id="24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F7F5915D-7F57-4C6B-BD47-8784291384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BA5912D7-52D8-4E1E-93E9-FBAB407F3C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2 / 7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CC20175-75C1-4FB1-A78B-8F74A4866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9526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5F7F8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F304C374-F94F-49B7-B8C7-0DE32DDE5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812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research translation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172E468-E667-4C53-9A20-3E5F8B9A0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98950" y="19526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1" name="text">
            <a:extLst xmlns:a="http://schemas.openxmlformats.org/drawingml/2006/main">
              <a:ext uri="{FF2B5EF4-FFF2-40B4-BE49-F238E27FC236}">
                <a16:creationId xmlns:a16="http://schemas.microsoft.com/office/drawing/2014/main" id="{BE34E8CA-3AC5-4525-9A47-646505F059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8500" y="21812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experiential assets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9F69C7E-CFF9-4145-B722-4892EB5FC6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3550" y="19526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5F7F8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89AED53B-84CF-43E6-8A1C-5D39438D95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93100" y="21812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delivery readiness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E1EADFE-3BB1-490F-B554-AA1AF3CF84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0481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5" name="text">
            <a:extLst xmlns:a="http://schemas.openxmlformats.org/drawingml/2006/main">
              <a:ext uri="{FF2B5EF4-FFF2-40B4-BE49-F238E27FC236}">
                <a16:creationId xmlns:a16="http://schemas.microsoft.com/office/drawing/2014/main" id="{AD709225-C351-4F41-B6C6-BF0DAE8765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2767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measurement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647842D-E828-4939-A129-1249432C3A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98950" y="40481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5F7F8"/>
          </a:solidFill>
        </p:spPr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5C8A9EE4-50FD-4C2D-85E9-461D54D978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8500" y="42767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AI production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045E8A8-B188-4A5C-AF94-615E2F1916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3550" y="40481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9" name="text">
            <a:extLst xmlns:a="http://schemas.openxmlformats.org/drawingml/2006/main">
              <a:ext uri="{FF2B5EF4-FFF2-40B4-BE49-F238E27FC236}">
                <a16:creationId xmlns:a16="http://schemas.microsoft.com/office/drawing/2014/main" id="{E5D7D5FB-0181-4D1A-8250-4F8316DEA7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93100" y="42767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continuous improvement</a:t>
            </a:r>
          </a:p>
        </p:txBody>
      </p:sp>
    </p:spTree>
    <p:extLst>
      <p:ext uri="{BB962C8B-B14F-4D97-AF65-F5344CB8AC3E}">
        <p14:creationId xmlns:p14="http://schemas.microsoft.com/office/powerpoint/2010/main" val="1041830108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1B79E35-EE34-4A15-B1E4-FC2A02F7DE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B76D40F3-56EA-40F7-9E36-25BF78B5F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INTERVIEW WALKTHROUGH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F3369363-407A-463D-9DC0-75FC2E0178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03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CD4B7C66-F070-4FB9-BB7E-04DB4DCA9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 selected a study with a useful tension</a:t>
            </a:r>
          </a:p>
        </p:txBody>
      </p:sp>
      <p:cxnSp>
        <p:nvCxnSpPr>
          <p:cNvPr id="19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107C21CE-2A93-4901-BB5F-6F0E89E814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62910F4E-DF52-4177-9A8C-87CD6A5C6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3 / 7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14413C-5358-418A-8768-F795AD985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095500"/>
            <a:ext cx="5467350" cy="2476500"/>
          </a:xfrm>
          <a:prstGeom xmlns:a="http://schemas.openxmlformats.org/drawingml/2006/main" prst="roundRect">
            <a:avLst>
              <a:gd name="adj" fmla="val 307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CB6C3E15-CC14-4698-817A-31FB6075A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514600"/>
            <a:ext cx="5124450" cy="819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60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inside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6EF788F2-6BA9-4C6C-A932-B4C61A661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476625"/>
            <a:ext cx="5048250" cy="666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more + faster + higher rated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AD1844C-173F-43B7-896C-A1E6825F00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2095500"/>
            <a:ext cx="5467350" cy="2476500"/>
          </a:xfrm>
          <a:prstGeom xmlns:a="http://schemas.openxmlformats.org/drawingml/2006/main" prst="roundRect">
            <a:avLst>
              <a:gd name="adj" fmla="val 3077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2" name="text">
            <a:extLst xmlns:a="http://schemas.openxmlformats.org/drawingml/2006/main">
              <a:ext uri="{FF2B5EF4-FFF2-40B4-BE49-F238E27FC236}">
                <a16:creationId xmlns:a16="http://schemas.microsoft.com/office/drawing/2014/main" id="{251FE687-B886-4989-9C98-351DD1FF8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514600"/>
            <a:ext cx="5124450" cy="819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600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outside</a:t>
            </a:r>
          </a:p>
        </p:txBody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349AA15F-F4F1-4183-95FF-726CFFD44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3476625"/>
            <a:ext cx="5048250" cy="666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less correct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C7FA0CF1-26CC-475D-A5D4-050E12CC5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143500"/>
            <a:ext cx="1116330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72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The same professionals. Different task fit.</a:t>
            </a:r>
          </a:p>
        </p:txBody>
      </p:sp>
    </p:spTree>
    <p:extLst>
      <p:ext uri="{BB962C8B-B14F-4D97-AF65-F5344CB8AC3E}">
        <p14:creationId xmlns:p14="http://schemas.microsoft.com/office/powerpoint/2010/main" val="1134226471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47A9399-CAA9-4334-A2DD-EC3CCC7963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A62901F9-CFBE-4F48-8108-DC77E8CB6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INTERVIEW WALKTHROUGH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6B87BA58-0578-4F1F-B47E-DC59B64E2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04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8BDED3D3-E6FD-4848-87F0-DA58F814E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 designed backward from a capability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87EEDB21-2CAE-4F90-AAFD-91CC5910C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AA911E0B-F39E-41D1-AE4B-238CFA3150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4 / 7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28AFB79-57FF-4F92-B565-0F37A7220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47455BC9-CC80-4A9D-A1A0-BAB522B3F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1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AB7BFD44-D66D-4E0F-90A5-BFB3FEC6E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objective</a:t>
            </a:r>
          </a:p>
        </p:txBody>
      </p:sp>
      <p:cxnSp>
        <p:nvCxnSpPr>
          <p:cNvPr id="37" name=""/>
          <p:cNvCxnSpPr/>
          <p:nvPr/>
        </p:nvCxnSpPr>
        <p:spPr>
          <a:xfrm xmlns:a="http://schemas.openxmlformats.org/drawingml/2006/main">
            <a:off x="264033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C057167-9159-4BD1-8A0E-5654B7328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7368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538E1FB3-F57D-49A3-91E7-09815CF7A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2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BF5663FF-B020-4D29-A036-1F13E3432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live demo</a:t>
            </a:r>
          </a:p>
        </p:txBody>
      </p:sp>
      <p:cxnSp>
        <p:nvCxnSpPr>
          <p:cNvPr id="41" name=""/>
          <p:cNvCxnSpPr/>
          <p:nvPr/>
        </p:nvCxnSpPr>
        <p:spPr>
          <a:xfrm xmlns:a="http://schemas.openxmlformats.org/drawingml/2006/main">
            <a:off x="489966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A4E78B0-CED6-463E-885F-7DA1BCA52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3301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DDEBF0"/>
          </a:solidFill>
        </p:spPr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DBCBF0A3-381C-468B-8CB6-98A44ACAE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3</a:t>
            </a:r>
          </a:p>
        </p:txBody>
      </p:sp>
      <p:sp>
        <p:nvSpPr>
          <p:cNvPr id="18" name="text">
            <a:extLst xmlns:a="http://schemas.openxmlformats.org/drawingml/2006/main">
              <a:ext uri="{FF2B5EF4-FFF2-40B4-BE49-F238E27FC236}">
                <a16:creationId xmlns:a16="http://schemas.microsoft.com/office/drawing/2014/main" id="{EAEC24F5-562C-4B3B-AD2F-9BF58AEFB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Frontier Fit Map</a:t>
            </a:r>
          </a:p>
        </p:txBody>
      </p:sp>
      <p:cxnSp>
        <p:nvCxnSpPr>
          <p:cNvPr id="45" name=""/>
          <p:cNvCxnSpPr/>
          <p:nvPr/>
        </p:nvCxnSpPr>
        <p:spPr>
          <a:xfrm xmlns:a="http://schemas.openxmlformats.org/drawingml/2006/main">
            <a:off x="715899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D2BB6AB-E536-40DE-A824-B6C89B2E83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234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1" name="text">
            <a:extLst xmlns:a="http://schemas.openxmlformats.org/drawingml/2006/main">
              <a:ext uri="{FF2B5EF4-FFF2-40B4-BE49-F238E27FC236}">
                <a16:creationId xmlns:a16="http://schemas.microsoft.com/office/drawing/2014/main" id="{ED64598A-7D5C-498F-9D5D-8A7D60C88C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4</a:t>
            </a:r>
          </a:p>
        </p:txBody>
      </p:sp>
      <p:sp>
        <p:nvSpPr>
          <p:cNvPr id="22" name="text">
            <a:extLst xmlns:a="http://schemas.openxmlformats.org/drawingml/2006/main">
              <a:ext uri="{FF2B5EF4-FFF2-40B4-BE49-F238E27FC236}">
                <a16:creationId xmlns:a16="http://schemas.microsoft.com/office/drawing/2014/main" id="{F1D18DEA-534C-483C-B3FD-B1B0051B6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performance rubric</a:t>
            </a:r>
          </a:p>
        </p:txBody>
      </p:sp>
      <p:cxnSp>
        <p:nvCxnSpPr>
          <p:cNvPr id="49" name=""/>
          <p:cNvCxnSpPr/>
          <p:nvPr/>
        </p:nvCxnSpPr>
        <p:spPr>
          <a:xfrm xmlns:a="http://schemas.openxmlformats.org/drawingml/2006/main">
            <a:off x="941832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BD88F4A-FEEB-4848-96CD-8651CDDEB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5167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5" name="text">
            <a:extLst xmlns:a="http://schemas.openxmlformats.org/drawingml/2006/main">
              <a:ext uri="{FF2B5EF4-FFF2-40B4-BE49-F238E27FC236}">
                <a16:creationId xmlns:a16="http://schemas.microsoft.com/office/drawing/2014/main" id="{822424CD-163C-438E-BF4F-BF6B0BBD4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5</a:t>
            </a:r>
          </a:p>
        </p:txBody>
      </p:sp>
      <p:sp>
        <p:nvSpPr>
          <p:cNvPr id="26" name="text">
            <a:extLst xmlns:a="http://schemas.openxmlformats.org/drawingml/2006/main">
              <a:ext uri="{FF2B5EF4-FFF2-40B4-BE49-F238E27FC236}">
                <a16:creationId xmlns:a16="http://schemas.microsoft.com/office/drawing/2014/main" id="{2E4E7143-E1DB-4CCE-99AD-22A8D1C43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7-day experiment</a:t>
            </a:r>
          </a:p>
        </p:txBody>
      </p:sp>
    </p:spTree>
    <p:extLst>
      <p:ext uri="{BB962C8B-B14F-4D97-AF65-F5344CB8AC3E}">
        <p14:creationId xmlns:p14="http://schemas.microsoft.com/office/powerpoint/2010/main" val="1911191319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51286170-5AE6-49AD-ADFA-7045D34C3A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26211181-0425-4FC6-9E7F-E94EA2582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INTERVIEW WALKTHROUGH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864892F1-7838-419F-ADE6-96CC3F230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05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71C9CC5E-CEBD-4012-815A-C1700ABC8E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The participant does the important work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1AACFB16-A584-4854-A53D-2F99477672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7FCA1A8D-886D-4121-8079-ACD67940EB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5 / 7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1F899FB-6265-486A-B32D-4D3F4E904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FFFDE804-9C27-4EE3-A8BF-AF644628F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1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0E904142-9FCE-4776-82B6-6A3506FD8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DECOMPOSE</a:t>
            </a:r>
          </a:p>
        </p:txBody>
      </p:sp>
      <p:cxnSp>
        <p:nvCxnSpPr>
          <p:cNvPr id="37" name=""/>
          <p:cNvCxnSpPr/>
          <p:nvPr/>
        </p:nvCxnSpPr>
        <p:spPr>
          <a:xfrm xmlns:a="http://schemas.openxmlformats.org/drawingml/2006/main">
            <a:off x="264033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97865B0-C5EA-4AF0-A4DF-849969414D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7368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C79C5651-A8D2-43C9-A2C0-FF235E7D3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2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DA4ACD0D-9567-44BE-818D-4FE9D92AF3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PREDICT</a:t>
            </a:r>
          </a:p>
        </p:txBody>
      </p:sp>
      <p:cxnSp>
        <p:nvCxnSpPr>
          <p:cNvPr id="41" name=""/>
          <p:cNvCxnSpPr/>
          <p:nvPr/>
        </p:nvCxnSpPr>
        <p:spPr>
          <a:xfrm xmlns:a="http://schemas.openxmlformats.org/drawingml/2006/main">
            <a:off x="489966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CD84744-0C6B-4249-A842-09C0EACF01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3301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DDEBF0"/>
          </a:solidFill>
        </p:spPr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749D96DA-69BC-4B9E-AAD2-290EBE8A12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3</a:t>
            </a:r>
          </a:p>
        </p:txBody>
      </p:sp>
      <p:sp>
        <p:nvSpPr>
          <p:cNvPr id="18" name="text">
            <a:extLst xmlns:a="http://schemas.openxmlformats.org/drawingml/2006/main">
              <a:ext uri="{FF2B5EF4-FFF2-40B4-BE49-F238E27FC236}">
                <a16:creationId xmlns:a16="http://schemas.microsoft.com/office/drawing/2014/main" id="{C7D087C9-E9A3-43B9-ADC5-71D5A9207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TEST</a:t>
            </a:r>
          </a:p>
        </p:txBody>
      </p:sp>
      <p:cxnSp>
        <p:nvCxnSpPr>
          <p:cNvPr id="45" name=""/>
          <p:cNvCxnSpPr/>
          <p:nvPr/>
        </p:nvCxnSpPr>
        <p:spPr>
          <a:xfrm xmlns:a="http://schemas.openxmlformats.org/drawingml/2006/main">
            <a:off x="715899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5BCE0E0-6902-4BE3-A184-5E5C997E4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234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1" name="text">
            <a:extLst xmlns:a="http://schemas.openxmlformats.org/drawingml/2006/main">
              <a:ext uri="{FF2B5EF4-FFF2-40B4-BE49-F238E27FC236}">
                <a16:creationId xmlns:a16="http://schemas.microsoft.com/office/drawing/2014/main" id="{D95E3E10-6E5F-4CD0-9600-2DCA84A703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4</a:t>
            </a:r>
          </a:p>
        </p:txBody>
      </p:sp>
      <p:sp>
        <p:nvSpPr>
          <p:cNvPr id="22" name="text">
            <a:extLst xmlns:a="http://schemas.openxmlformats.org/drawingml/2006/main">
              <a:ext uri="{FF2B5EF4-FFF2-40B4-BE49-F238E27FC236}">
                <a16:creationId xmlns:a16="http://schemas.microsoft.com/office/drawing/2014/main" id="{1474F9E5-CAFB-4680-9ADD-E0516B28F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ASSIGN</a:t>
            </a:r>
          </a:p>
        </p:txBody>
      </p:sp>
      <p:cxnSp>
        <p:nvCxnSpPr>
          <p:cNvPr id="49" name=""/>
          <p:cNvCxnSpPr/>
          <p:nvPr/>
        </p:nvCxnSpPr>
        <p:spPr>
          <a:xfrm xmlns:a="http://schemas.openxmlformats.org/drawingml/2006/main">
            <a:off x="941832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6CBE6131-FE84-4C82-999F-8A25EC62E2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5167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5" name="text">
            <a:extLst xmlns:a="http://schemas.openxmlformats.org/drawingml/2006/main">
              <a:ext uri="{FF2B5EF4-FFF2-40B4-BE49-F238E27FC236}">
                <a16:creationId xmlns:a16="http://schemas.microsoft.com/office/drawing/2014/main" id="{76892FF2-9455-4554-A2CD-BA006CF6F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5</a:t>
            </a:r>
          </a:p>
        </p:txBody>
      </p:sp>
      <p:sp>
        <p:nvSpPr>
          <p:cNvPr id="26" name="text">
            <a:extLst xmlns:a="http://schemas.openxmlformats.org/drawingml/2006/main">
              <a:ext uri="{FF2B5EF4-FFF2-40B4-BE49-F238E27FC236}">
                <a16:creationId xmlns:a16="http://schemas.microsoft.com/office/drawing/2014/main" id="{F8E4B5AA-EA0F-47F1-9222-F62B7EF57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MONITOR</a:t>
            </a:r>
          </a:p>
        </p:txBody>
      </p:sp>
    </p:spTree>
    <p:extLst>
      <p:ext uri="{BB962C8B-B14F-4D97-AF65-F5344CB8AC3E}">
        <p14:creationId xmlns:p14="http://schemas.microsoft.com/office/powerpoint/2010/main" val="905321486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D3EB194-DBDB-4540-9B12-D4648CDD2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44A092C7-ACD3-4945-8506-F71FB5775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INTERVIEW WALKTHROUGH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169FED19-6D91-4029-80D2-B21EDC257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06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292DB7D2-4E0D-4AC8-AC1F-30E8F882E7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AI accelerated production; humans own judgment</a:t>
            </a:r>
          </a:p>
        </p:txBody>
      </p:sp>
      <p:cxnSp>
        <p:nvCxnSpPr>
          <p:cNvPr id="19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125FF01B-565E-47E4-BB4C-D260955F08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E7CA8010-813A-43D0-B51F-05BACD23B1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6 / 7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0676329-B1F2-47D8-9675-D27BFED0E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95500"/>
            <a:ext cx="4953000" cy="2952750"/>
          </a:xfrm>
          <a:prstGeom xmlns:a="http://schemas.openxmlformats.org/drawingml/2006/main" prst="roundRect">
            <a:avLst>
              <a:gd name="adj" fmla="val 2581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10A5B4DE-DC0F-4C5C-A83A-8977A134D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428875"/>
            <a:ext cx="4343400" cy="523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AI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3DF24669-B5CD-41C7-98AA-00B098874D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190875"/>
            <a:ext cx="43434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89744"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extract
transform
compare
check
cluster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990916E-90F6-4C91-8AC2-C2327BEE2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095500"/>
            <a:ext cx="4953000" cy="2952750"/>
          </a:xfrm>
          <a:prstGeom xmlns:a="http://schemas.openxmlformats.org/drawingml/2006/main" prst="roundRect">
            <a:avLst>
              <a:gd name="adj" fmla="val 2581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2" name="text">
            <a:extLst xmlns:a="http://schemas.openxmlformats.org/drawingml/2006/main">
              <a:ext uri="{FF2B5EF4-FFF2-40B4-BE49-F238E27FC236}">
                <a16:creationId xmlns:a16="http://schemas.microsoft.com/office/drawing/2014/main" id="{58425577-45CD-45F9-AD45-4078A55DC7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28875"/>
            <a:ext cx="4343400" cy="523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humans + faculty</a:t>
            </a:r>
          </a:p>
        </p:txBody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978F0251-8C27-4E32-8D41-CCA15534B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3190875"/>
            <a:ext cx="43434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89744"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interpret
select
facilitate
approve
revise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3389D657-7677-4D1E-8484-A118F6242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334000"/>
            <a:ext cx="1057275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Automation accelerates the workflow. Accountability does not move.</a:t>
            </a:r>
          </a:p>
        </p:txBody>
      </p:sp>
    </p:spTree>
    <p:extLst>
      <p:ext uri="{BB962C8B-B14F-4D97-AF65-F5344CB8AC3E}">
        <p14:creationId xmlns:p14="http://schemas.microsoft.com/office/powerpoint/2010/main" val="234488979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7A7722DE-C0E5-4EAB-B9A5-6D8407918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D8C3A66D-95B8-4D41-B181-34871A5DE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INTERVIEW WALKTHROUGH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047D9D31-EDE1-4081-89DE-E2090B73F1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07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F2549299-969F-4945-B7C5-A30BFB1D7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 would validate, pilot, measure, and revise</a:t>
            </a:r>
          </a:p>
        </p:txBody>
      </p:sp>
      <p:cxnSp>
        <p:nvCxnSpPr>
          <p:cNvPr id="32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144334B7-FEE8-449B-9A5B-D16D48AB40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70DDB8AA-717A-47D5-AFFF-1CFB1F7B4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7 / 7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206E76A-A1F2-4BF4-81A2-D43BA9CCE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EF1C8F71-874F-47B7-8515-B303D9F5BC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1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57E70EDE-C334-4445-B2DA-069D405CC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faculty accuracy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264033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64E23E2-2014-413E-B483-D91597D60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7368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F1AADD09-A3E2-4312-B746-12CABB0FE2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2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A9978B4F-9B8C-4545-A5F2-124E5069D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executive pilot</a:t>
            </a:r>
          </a:p>
        </p:txBody>
      </p:sp>
      <p:cxnSp>
        <p:nvCxnSpPr>
          <p:cNvPr id="42" name=""/>
          <p:cNvCxnSpPr/>
          <p:nvPr/>
        </p:nvCxnSpPr>
        <p:spPr>
          <a:xfrm xmlns:a="http://schemas.openxmlformats.org/drawingml/2006/main">
            <a:off x="489966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18E88E6-4BCF-4A7A-B78B-6F569B7483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3301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DDEBF0"/>
          </a:solidFill>
        </p:spPr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1F6E651F-4959-453E-A2CB-27D3726B1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3</a:t>
            </a:r>
          </a:p>
        </p:txBody>
      </p:sp>
      <p:sp>
        <p:nvSpPr>
          <p:cNvPr id="18" name="text">
            <a:extLst xmlns:a="http://schemas.openxmlformats.org/drawingml/2006/main">
              <a:ext uri="{FF2B5EF4-FFF2-40B4-BE49-F238E27FC236}">
                <a16:creationId xmlns:a16="http://schemas.microsoft.com/office/drawing/2014/main" id="{FDC5B3DC-2CE9-42F2-8093-9DC992A59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performance rubric</a:t>
            </a:r>
          </a:p>
        </p:txBody>
      </p:sp>
      <p:cxnSp>
        <p:nvCxnSpPr>
          <p:cNvPr id="46" name=""/>
          <p:cNvCxnSpPr/>
          <p:nvPr/>
        </p:nvCxnSpPr>
        <p:spPr>
          <a:xfrm xmlns:a="http://schemas.openxmlformats.org/drawingml/2006/main">
            <a:off x="715899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FB62670-12DA-4355-AAA9-327410F1F3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234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1" name="text">
            <a:extLst xmlns:a="http://schemas.openxmlformats.org/drawingml/2006/main">
              <a:ext uri="{FF2B5EF4-FFF2-40B4-BE49-F238E27FC236}">
                <a16:creationId xmlns:a16="http://schemas.microsoft.com/office/drawing/2014/main" id="{257DA6EA-EF40-4E81-9B98-609477A426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4</a:t>
            </a:r>
          </a:p>
        </p:txBody>
      </p:sp>
      <p:sp>
        <p:nvSpPr>
          <p:cNvPr id="22" name="text">
            <a:extLst xmlns:a="http://schemas.openxmlformats.org/drawingml/2006/main">
              <a:ext uri="{FF2B5EF4-FFF2-40B4-BE49-F238E27FC236}">
                <a16:creationId xmlns:a16="http://schemas.microsoft.com/office/drawing/2014/main" id="{CC28593A-DDB2-4CB1-8FAE-FB50C40887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7 / 30 / 90-day transfer</a:t>
            </a:r>
          </a:p>
        </p:txBody>
      </p:sp>
      <p:cxnSp>
        <p:nvCxnSpPr>
          <p:cNvPr id="50" name=""/>
          <p:cNvCxnSpPr/>
          <p:nvPr/>
        </p:nvCxnSpPr>
        <p:spPr>
          <a:xfrm xmlns:a="http://schemas.openxmlformats.org/drawingml/2006/main">
            <a:off x="941832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FE1C193C-4D39-406D-A590-88F3C90780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5167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5" name="text">
            <a:extLst xmlns:a="http://schemas.openxmlformats.org/drawingml/2006/main">
              <a:ext uri="{FF2B5EF4-FFF2-40B4-BE49-F238E27FC236}">
                <a16:creationId xmlns:a16="http://schemas.microsoft.com/office/drawing/2014/main" id="{706DFF2A-BF53-4513-B039-E79F19E8A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5</a:t>
            </a:r>
          </a:p>
        </p:txBody>
      </p:sp>
      <p:sp>
        <p:nvSpPr>
          <p:cNvPr id="26" name="text">
            <a:extLst xmlns:a="http://schemas.openxmlformats.org/drawingml/2006/main">
              <a:ext uri="{FF2B5EF4-FFF2-40B4-BE49-F238E27FC236}">
                <a16:creationId xmlns:a16="http://schemas.microsoft.com/office/drawing/2014/main" id="{E49BE5EA-0DC5-4206-BACC-5C64CCE75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versioned revision</a:t>
            </a:r>
          </a:p>
        </p:txBody>
      </p:sp>
      <p:sp>
        <p:nvSpPr>
          <p:cNvPr id="27" name="text">
            <a:extLst xmlns:a="http://schemas.openxmlformats.org/drawingml/2006/main">
              <a:ext uri="{FF2B5EF4-FFF2-40B4-BE49-F238E27FC236}">
                <a16:creationId xmlns:a16="http://schemas.microsoft.com/office/drawing/2014/main" id="{11CB597D-F39A-4C3D-9CB0-17F7AF164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619625"/>
            <a:ext cx="10477500" cy="714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I built enough to make my thinking testable — not to presume this is how HBS should do it.</a:t>
            </a:r>
          </a:p>
        </p:txBody>
      </p:sp>
    </p:spTree>
    <p:extLst>
      <p:ext uri="{BB962C8B-B14F-4D97-AF65-F5344CB8AC3E}">
        <p14:creationId xmlns:p14="http://schemas.microsoft.com/office/powerpoint/2010/main" val="114089624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2026-08-22T13:48:45.1120000Z</dcterms:created>
  <dcterms:modified xsi:type="dcterms:W3CDTF">2026-08-22T13:48:45.1120000Z</dcterms:modified>
</coreProperties>
</file>