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0c3e8e6651f4382" /><Relationship Type="http://schemas.openxmlformats.org/officeDocument/2006/relationships/extended-properties" Target="/docProps/app.xml" Id="Rd4e3398cf0034d9d" /><Relationship Type="http://schemas.openxmlformats.org/officeDocument/2006/relationships/officeDocument" Target="/ppt/presentation.xml" Id="R9b8a99362b644b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48f1b0fe604e11"/>
  </p:sldMasterIdLst>
  <p:notesMasterIdLst>
    <p:notesMasterId xmlns:r="http://schemas.openxmlformats.org/officeDocument/2006/relationships" r:id="Rc3c260c7e4814acd"/>
  </p:notesMasterIdLst>
  <p:sldIdLst>
    <p:sldId xmlns:r="http://schemas.openxmlformats.org/officeDocument/2006/relationships" id="256" r:id="R65f8d3f7d4b341fb"/>
    <p:sldId xmlns:r="http://schemas.openxmlformats.org/officeDocument/2006/relationships" id="257" r:id="Re4686734eec74f51"/>
    <p:sldId xmlns:r="http://schemas.openxmlformats.org/officeDocument/2006/relationships" id="258" r:id="Reaa3500cf4534ad5"/>
    <p:sldId xmlns:r="http://schemas.openxmlformats.org/officeDocument/2006/relationships" id="259" r:id="R0c225c4e8fa94b7b"/>
    <p:sldId xmlns:r="http://schemas.openxmlformats.org/officeDocument/2006/relationships" id="260" r:id="R83bd3442964f438f"/>
    <p:sldId xmlns:r="http://schemas.openxmlformats.org/officeDocument/2006/relationships" id="261" r:id="R433a455072634735"/>
    <p:sldId xmlns:r="http://schemas.openxmlformats.org/officeDocument/2006/relationships" id="262" r:id="Rf5473a4c2037475b"/>
    <p:sldId xmlns:r="http://schemas.openxmlformats.org/officeDocument/2006/relationships" id="263" r:id="Rfe836bc425f64438"/>
    <p:sldId xmlns:r="http://schemas.openxmlformats.org/officeDocument/2006/relationships" id="264" r:id="R0a8a959c7c5c4d5f"/>
    <p:sldId xmlns:r="http://schemas.openxmlformats.org/officeDocument/2006/relationships" id="265" r:id="Rd6ac7d7864f24445"/>
    <p:sldId xmlns:r="http://schemas.openxmlformats.org/officeDocument/2006/relationships" id="266" r:id="R30228b47aef74f26"/>
    <p:sldId xmlns:r="http://schemas.openxmlformats.org/officeDocument/2006/relationships" id="267" r:id="R65d716acaf304b80"/>
    <p:sldId xmlns:r="http://schemas.openxmlformats.org/officeDocument/2006/relationships" id="268" r:id="Rf602843c9b3b4d96"/>
    <p:sldId xmlns:r="http://schemas.openxmlformats.org/officeDocument/2006/relationships" id="269" r:id="R464706c496fd4632"/>
    <p:sldId xmlns:r="http://schemas.openxmlformats.org/officeDocument/2006/relationships" id="270" r:id="R5606c653ce5947c4"/>
    <p:sldId xmlns:r="http://schemas.openxmlformats.org/officeDocument/2006/relationships" id="271" r:id="R7e06124ea53c493c"/>
    <p:sldId xmlns:r="http://schemas.openxmlformats.org/officeDocument/2006/relationships" id="272" r:id="R4dc74af10a0c4864"/>
    <p:sldId xmlns:r="http://schemas.openxmlformats.org/officeDocument/2006/relationships" id="273" r:id="Rc792402e7a8e4bd0"/>
    <p:sldId xmlns:r="http://schemas.openxmlformats.org/officeDocument/2006/relationships" id="274" r:id="Rb013b145063f4bc5"/>
    <p:sldId xmlns:r="http://schemas.openxmlformats.org/officeDocument/2006/relationships" id="275" r:id="Rfe84c281ab214b4c"/>
    <p:sldId xmlns:r="http://schemas.openxmlformats.org/officeDocument/2006/relationships" id="276" r:id="Rb040a2678a184f7d"/>
    <p:sldId xmlns:r="http://schemas.openxmlformats.org/officeDocument/2006/relationships" id="277" r:id="R225cd41949964b6b"/>
    <p:sldId xmlns:r="http://schemas.openxmlformats.org/officeDocument/2006/relationships" id="278" r:id="Rfb43c109bac34c02"/>
    <p:sldId xmlns:r="http://schemas.openxmlformats.org/officeDocument/2006/relationships" id="279" r:id="R1cfed8aefea744e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e15e4354e95481a" /><Relationship Type="http://schemas.openxmlformats.org/officeDocument/2006/relationships/slideMaster" Target="/ppt/slideMasters/slideMaster1.xml" Id="Rd848f1b0fe604e11" /><Relationship Type="http://schemas.openxmlformats.org/officeDocument/2006/relationships/notesMaster" Target="/ppt/notesMasters/notesMaster1.xml" Id="Rc3c260c7e4814acd" /><Relationship Type="http://schemas.openxmlformats.org/officeDocument/2006/relationships/presProps" Target="/ppt/presProps.xml" Id="R9f12f787ef5f4e2d" /><Relationship Type="http://schemas.openxmlformats.org/officeDocument/2006/relationships/tableStyles" Target="/ppt/tableStyles.xml" Id="R776f63bdccf148ff" /><Relationship Type="http://schemas.openxmlformats.org/officeDocument/2006/relationships/slide" Target="/ppt/slides/slide1.xml" Id="R65f8d3f7d4b341fb" /><Relationship Type="http://schemas.openxmlformats.org/officeDocument/2006/relationships/slide" Target="/ppt/slides/slide2.xml" Id="Re4686734eec74f51" /><Relationship Type="http://schemas.openxmlformats.org/officeDocument/2006/relationships/slide" Target="/ppt/slides/slide3.xml" Id="Reaa3500cf4534ad5" /><Relationship Type="http://schemas.openxmlformats.org/officeDocument/2006/relationships/slide" Target="/ppt/slides/slide4.xml" Id="R0c225c4e8fa94b7b" /><Relationship Type="http://schemas.openxmlformats.org/officeDocument/2006/relationships/slide" Target="/ppt/slides/slide5.xml" Id="R83bd3442964f438f" /><Relationship Type="http://schemas.openxmlformats.org/officeDocument/2006/relationships/slide" Target="/ppt/slides/slide6.xml" Id="R433a455072634735" /><Relationship Type="http://schemas.openxmlformats.org/officeDocument/2006/relationships/slide" Target="/ppt/slides/slide7.xml" Id="Rf5473a4c2037475b" /><Relationship Type="http://schemas.openxmlformats.org/officeDocument/2006/relationships/slide" Target="/ppt/slides/slide8.xml" Id="Rfe836bc425f64438" /><Relationship Type="http://schemas.openxmlformats.org/officeDocument/2006/relationships/slide" Target="/ppt/slides/slide9.xml" Id="R0a8a959c7c5c4d5f" /><Relationship Type="http://schemas.openxmlformats.org/officeDocument/2006/relationships/slide" Target="/ppt/slides/slide10.xml" Id="Rd6ac7d7864f24445" /><Relationship Type="http://schemas.openxmlformats.org/officeDocument/2006/relationships/slide" Target="/ppt/slides/slide11.xml" Id="R30228b47aef74f26" /><Relationship Type="http://schemas.openxmlformats.org/officeDocument/2006/relationships/slide" Target="/ppt/slides/slide12.xml" Id="R65d716acaf304b80" /><Relationship Type="http://schemas.openxmlformats.org/officeDocument/2006/relationships/slide" Target="/ppt/slides/slide13.xml" Id="Rf602843c9b3b4d96" /><Relationship Type="http://schemas.openxmlformats.org/officeDocument/2006/relationships/slide" Target="/ppt/slides/slide14.xml" Id="R464706c496fd4632" /><Relationship Type="http://schemas.openxmlformats.org/officeDocument/2006/relationships/slide" Target="/ppt/slides/slide15.xml" Id="R5606c653ce5947c4" /><Relationship Type="http://schemas.openxmlformats.org/officeDocument/2006/relationships/slide" Target="/ppt/slides/slide16.xml" Id="R7e06124ea53c493c" /><Relationship Type="http://schemas.openxmlformats.org/officeDocument/2006/relationships/slide" Target="/ppt/slides/slide17.xml" Id="R4dc74af10a0c4864" /><Relationship Type="http://schemas.openxmlformats.org/officeDocument/2006/relationships/slide" Target="/ppt/slides/slide18.xml" Id="Rc792402e7a8e4bd0" /><Relationship Type="http://schemas.openxmlformats.org/officeDocument/2006/relationships/slide" Target="/ppt/slides/slide19.xml" Id="Rb013b145063f4bc5" /><Relationship Type="http://schemas.openxmlformats.org/officeDocument/2006/relationships/slide" Target="/ppt/slides/slide20.xml" Id="Rfe84c281ab214b4c" /><Relationship Type="http://schemas.openxmlformats.org/officeDocument/2006/relationships/slide" Target="/ppt/slides/slide21.xml" Id="Rb040a2678a184f7d" /><Relationship Type="http://schemas.openxmlformats.org/officeDocument/2006/relationships/slide" Target="/ppt/slides/slide22.xml" Id="R225cd41949964b6b" /><Relationship Type="http://schemas.openxmlformats.org/officeDocument/2006/relationships/slide" Target="/ppt/slides/slide23.xml" Id="Rfb43c109bac34c02" /><Relationship Type="http://schemas.openxmlformats.org/officeDocument/2006/relationships/slide" Target="/ppt/slides/slide24.xml" Id="R1cfed8aefea744e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9ac6e4d237b43a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6dd5303aa29405c" /><Relationship Type="http://schemas.openxmlformats.org/officeDocument/2006/relationships/notesMaster" Target="/ppt/notesMasters/notesMaster1.xml" Id="R8467ec8018304f3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12bcd92db4a4ece" /><Relationship Type="http://schemas.openxmlformats.org/officeDocument/2006/relationships/notesMaster" Target="/ppt/notesMasters/notesMaster1.xml" Id="Rdfae6b1ca7cb43e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1f07431f6194e0f" /><Relationship Type="http://schemas.openxmlformats.org/officeDocument/2006/relationships/notesMaster" Target="/ppt/notesMasters/notesMaster1.xml" Id="Re1ab21e1d11a400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b208ddfea89f4d4d" /><Relationship Type="http://schemas.openxmlformats.org/officeDocument/2006/relationships/notesMaster" Target="/ppt/notesMasters/notesMaster1.xml" Id="R85a15ba3ebea46ef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25513427c95a4f6a" /><Relationship Type="http://schemas.openxmlformats.org/officeDocument/2006/relationships/notesMaster" Target="/ppt/notesMasters/notesMaster1.xml" Id="Rb0d1aae60b934176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ba75801421c4d94" /><Relationship Type="http://schemas.openxmlformats.org/officeDocument/2006/relationships/notesMaster" Target="/ppt/notesMasters/notesMaster1.xml" Id="Rc336cf6c3b754e9d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43e0ce19d62844cb" /><Relationship Type="http://schemas.openxmlformats.org/officeDocument/2006/relationships/notesMaster" Target="/ppt/notesMasters/notesMaster1.xml" Id="R8e86264dd17e4339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450f3eabda7b4e14" /><Relationship Type="http://schemas.openxmlformats.org/officeDocument/2006/relationships/notesMaster" Target="/ppt/notesMasters/notesMaster1.xml" Id="R45c29f9736044bc8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6789d0ca64844f44" /><Relationship Type="http://schemas.openxmlformats.org/officeDocument/2006/relationships/notesMaster" Target="/ppt/notesMasters/notesMaster1.xml" Id="Refa5b87c705f4fe5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ac87bae1143244bb" /><Relationship Type="http://schemas.openxmlformats.org/officeDocument/2006/relationships/notesMaster" Target="/ppt/notesMasters/notesMaster1.xml" Id="R4ca9856a2ad24876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3ed1b58d0db6437b" /><Relationship Type="http://schemas.openxmlformats.org/officeDocument/2006/relationships/notesMaster" Target="/ppt/notesMasters/notesMaster1.xml" Id="Rdf56ebb042284ba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7191e71416b4e26" /><Relationship Type="http://schemas.openxmlformats.org/officeDocument/2006/relationships/notesMaster" Target="/ppt/notesMasters/notesMaster1.xml" Id="R289137e32095469b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75f2d0006f1445e6" /><Relationship Type="http://schemas.openxmlformats.org/officeDocument/2006/relationships/notesMaster" Target="/ppt/notesMasters/notesMaster1.xml" Id="Rbef65606c72e4fd9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001efe190b7f4df8" /><Relationship Type="http://schemas.openxmlformats.org/officeDocument/2006/relationships/notesMaster" Target="/ppt/notesMasters/notesMaster1.xml" Id="R2ee8082b75bf45ac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76f9c7f0a8894e7d" /><Relationship Type="http://schemas.openxmlformats.org/officeDocument/2006/relationships/notesMaster" Target="/ppt/notesMasters/notesMaster1.xml" Id="Rbc2b707c53b14eb8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a2a7766936cd474f" /><Relationship Type="http://schemas.openxmlformats.org/officeDocument/2006/relationships/notesMaster" Target="/ppt/notesMasters/notesMaster1.xml" Id="Raa7df6e19e614084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1e4be3d06e164172" /><Relationship Type="http://schemas.openxmlformats.org/officeDocument/2006/relationships/notesMaster" Target="/ppt/notesMasters/notesMaster1.xml" Id="R709170d7f45c43c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f04461c770e4245" /><Relationship Type="http://schemas.openxmlformats.org/officeDocument/2006/relationships/notesMaster" Target="/ppt/notesMasters/notesMaster1.xml" Id="R74fda639ab284f5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4af16d4fa054a9d" /><Relationship Type="http://schemas.openxmlformats.org/officeDocument/2006/relationships/notesMaster" Target="/ppt/notesMasters/notesMaster1.xml" Id="R61dcf2064aed4b7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f1170b58e1c4ff1" /><Relationship Type="http://schemas.openxmlformats.org/officeDocument/2006/relationships/notesMaster" Target="/ppt/notesMasters/notesMaster1.xml" Id="R7af3a6964e0e4e9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2e8be3b8f554763" /><Relationship Type="http://schemas.openxmlformats.org/officeDocument/2006/relationships/notesMaster" Target="/ppt/notesMasters/notesMaster1.xml" Id="R652bf64338d9420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c592aaebc8e465e" /><Relationship Type="http://schemas.openxmlformats.org/officeDocument/2006/relationships/notesMaster" Target="/ppt/notesMasters/notesMaster1.xml" Id="R72c060ba0871491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f70caf41f0349c9" /><Relationship Type="http://schemas.openxmlformats.org/officeDocument/2006/relationships/notesMaster" Target="/ppt/notesMasters/notesMaster1.xml" Id="R020a4e88d6af4db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b7eea1d0cb34a4b" /><Relationship Type="http://schemas.openxmlformats.org/officeDocument/2006/relationships/notesMaster" Target="/ppt/notesMasters/notesMaster1.xml" Id="R6cc60098bc464b2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the decision problem. This session is about workflow decisions, not model features. Ask participants to choose one real workflow to use later.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Candidate-created instructional content; no external factual claim.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Name the limits: the 2023 GPT-4 version, selected consultant sample, and simulated work. Invite one clarification.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https://www.hbs.edu/ris/Publication%20Files/dell-acqua-et-al-2026-navigating-the-jagged-technological-frontier_5c589c8c-fbb5-458f-b285-c944746cd717.pdf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an original candidate-created instructional translation, not a framework named by the authors. It requires faculty validation. Read the steps aloud in pairs.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Candidate-created instructional content; no external factual claim.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Model useful task granularity. Ask participants to split their workflow into four to seven tasks.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Candidate-created instructional content; no external factual claim.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These labels are hypotheses, not final classifications. Classify one task and record why.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Candidate-created instructional content; no external factual claim.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only fictional, non-confidential data. Ask participants to choose a market before the AI answer appears.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Candidate-created instructional content; no external factual claim.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Expose persuasive failure. Use this prepared output if live AI differs or fails. Ask participants to rate confidence.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Candidate-created instructional content; no external factual claim.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Demonstrate independent verification. Ask which Frontier Fit step failed.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Candidate-created instructional content; no external factual claim.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Launch the main exercise. Offer the customer-escalation sample for anyone without a workflow.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Candidate-created instructional content; no external factual claim.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Guide independent work. Participants complete the first canvas.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Candidate-created instructional content; no external factual claim.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Prevent demo theater. Participants write test cases and acceptance criteria.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Candidate-created instructional content; no external factual claim.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Provoke judgment. These phrases summarize different conditions in the study; do not imply the same task produced all three at once. Ask for a vote and one reason.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https://www.hbs.edu/ris/Publication%20Files/dell-acqua-et-al-2026-navigating-the-jagged-technological-frontier_5c589c8c-fbb5-458f-b285-c944746cd717.pdf</a:t>
            </a:r>
          </a:p>
          <a:p xmlns:a="http://schemas.openxmlformats.org/drawingml/2006/main">
            <a:r>
              <a:t>- https://aiinstitute.hbs.edu/back-to-the-beginnings-of-ai-at-work/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Convert evidence into operating design. Participants select a mode and name the accountable human.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Candidate-created instructional content; no external factual claim.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Exchange maps and challenge one assumption.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Candidate-created instructional content; no external factual claim.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Compare tasks, not industries. Emphasize uncertainty and evidence. Ask for one design change.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https://www.hbs.edu/ris/Publication%20Files/dell-acqua-et-al-2026-navigating-the-jagged-technological-frontier_5c589c8c-fbb5-458f-b285-c944746cd717.pdf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Enable transfer. Participants complete the experiment card and calendar the review.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Candidate-created instructional content; no external factual claim.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Collect the post-assessment. Remind participants that re-testing is part of responsible use.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Candidate-created instructional content; no external factual claim.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Make the performance expectation explicit. Ask participants to write the workflow they brought.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Candidate-created instructional content; no external factual claim.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Introduce the study: a preregistered randomized laboratory-in-the-field experiment with 758 BCG consultants.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https://www.hbs.edu/ris/Publication%20Files/dell-acqua-et-al-2026-navigating-the-jagged-technological-frontier_5c589c8c-fbb5-458f-b285-c944746cd717.pdf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tasks were pretested to sit on different sides of the then-current frontier. Ask which task participants predict produced the risk.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https://www.hbs.edu/ris/Publication%20Files/dell-acqua-et-al-2026-navigating-the-jagged-technological-frontier_5c589c8c-fbb5-458f-b285-c944746cd717.pdf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 positive evidence. The quality figure follows the HBS AI Institute summary. Ask which business metric each result resembles.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https://www.hbs.edu/ris/Publication%20Files/dell-acqua-et-al-2026-navigating-the-jagged-technological-frontier_5c589c8c-fbb5-458f-b285-c944746cd717.pdf</a:t>
            </a:r>
          </a:p>
          <a:p xmlns:a="http://schemas.openxmlformats.org/drawingml/2006/main">
            <a:r>
              <a:t>- https://aiinstitute.hbs.edu/back-to-the-beginnings-of-ai-at-work/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AI handled surface-level information but missed a critical qualitative clue in the designed case. Ask what makes this failure dangerous.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https://www.hbs.edu/ris/Publication%20Files/dell-acqua-et-al-2026-navigating-the-jagged-technological-frontier_5c589c8c-fbb5-458f-b285-c944746cd717.pdf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paper reports that outside-frontier recommendations could be rated as coherent even when the conclusion was wrong. Ask for one domain where a polished error travels far.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https://www.hbs.edu/ris/Publication%20Files/dell-acqua-et-al-2026-navigating-the-jagged-technological-frontier_5c589c8c-fbb5-458f-b285-c944746cd717.pdf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Avoid a fixed capability map: the boundary changes. Ask participants to mark one task they think is promising and one uncertain.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https://www.hbs.edu/ris/Publication%20Files/dell-acqua-et-al-2026-navigating-the-jagged-technological-frontier_5c589c8c-fbb5-458f-b285-c944746cd717.pdf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970637eb4d499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23562019df44db1" /><Relationship Type="http://schemas.openxmlformats.org/officeDocument/2006/relationships/slideLayout" Target="/ppt/slideLayouts/slideLayout1.xml" Id="R3d4134c92da645f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4134c92da645f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bbf911be2448f" /><Relationship Type="http://schemas.openxmlformats.org/officeDocument/2006/relationships/notesSlide" Target="/ppt/notesSlides/notesSlide1.xml" Id="R34038ccef849457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96cc18f5144a8" /><Relationship Type="http://schemas.openxmlformats.org/officeDocument/2006/relationships/notesSlide" Target="/ppt/notesSlides/notesSlide10.xml" Id="R506d8a27d0544af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3490688ce4039" /><Relationship Type="http://schemas.openxmlformats.org/officeDocument/2006/relationships/notesSlide" Target="/ppt/notesSlides/notesSlide11.xml" Id="R9df7215262cf4c1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70768677f4182" /><Relationship Type="http://schemas.openxmlformats.org/officeDocument/2006/relationships/notesSlide" Target="/ppt/notesSlides/notesSlide12.xml" Id="Re5f2a01d5f5f491c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625f1cf5e4e6e" /><Relationship Type="http://schemas.openxmlformats.org/officeDocument/2006/relationships/notesSlide" Target="/ppt/notesSlides/notesSlide13.xml" Id="R435b3a161d1748a9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7645844ba49ec" /><Relationship Type="http://schemas.openxmlformats.org/officeDocument/2006/relationships/notesSlide" Target="/ppt/notesSlides/notesSlide14.xml" Id="R6a83acace44e46ca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f96bd2d394308" /><Relationship Type="http://schemas.openxmlformats.org/officeDocument/2006/relationships/notesSlide" Target="/ppt/notesSlides/notesSlide15.xml" Id="Rf2ec9e0134da4231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a50de918b4cb5" /><Relationship Type="http://schemas.openxmlformats.org/officeDocument/2006/relationships/notesSlide" Target="/ppt/notesSlides/notesSlide16.xml" Id="R5f5edec0da024e8b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3255b490c4500" /><Relationship Type="http://schemas.openxmlformats.org/officeDocument/2006/relationships/notesSlide" Target="/ppt/notesSlides/notesSlide17.xml" Id="R16287700c3394a3c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3b08fe5ef4492" /><Relationship Type="http://schemas.openxmlformats.org/officeDocument/2006/relationships/notesSlide" Target="/ppt/notesSlides/notesSlide18.xml" Id="Rcc88b6d88b374457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49d7a4b454371" /><Relationship Type="http://schemas.openxmlformats.org/officeDocument/2006/relationships/notesSlide" Target="/ppt/notesSlides/notesSlide19.xml" Id="Rb71f0eee51594a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f50c62041410b" /><Relationship Type="http://schemas.openxmlformats.org/officeDocument/2006/relationships/notesSlide" Target="/ppt/notesSlides/notesSlide2.xml" Id="Rf95a72c741f141cb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21e3d11724a5f" /><Relationship Type="http://schemas.openxmlformats.org/officeDocument/2006/relationships/notesSlide" Target="/ppt/notesSlides/notesSlide20.xml" Id="R4a4314651ed24751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6ebd11e9e4fbf" /><Relationship Type="http://schemas.openxmlformats.org/officeDocument/2006/relationships/notesSlide" Target="/ppt/notesSlides/notesSlide21.xml" Id="Rc8ae0970e54e4836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387c04fb249a0" /><Relationship Type="http://schemas.openxmlformats.org/officeDocument/2006/relationships/notesSlide" Target="/ppt/notesSlides/notesSlide22.xml" Id="Rb199a9d6c9b84114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979cbfd534584" /><Relationship Type="http://schemas.openxmlformats.org/officeDocument/2006/relationships/notesSlide" Target="/ppt/notesSlides/notesSlide23.xml" Id="R197c9e1178c84f45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e23e94c3b4a94" /><Relationship Type="http://schemas.openxmlformats.org/officeDocument/2006/relationships/notesSlide" Target="/ppt/notesSlides/notesSlide24.xml" Id="R0d438b81d2cf4a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de260a2784a9c" /><Relationship Type="http://schemas.openxmlformats.org/officeDocument/2006/relationships/notesSlide" Target="/ppt/notesSlides/notesSlide3.xml" Id="Rb70415b9736147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1b769971c4851" /><Relationship Type="http://schemas.openxmlformats.org/officeDocument/2006/relationships/notesSlide" Target="/ppt/notesSlides/notesSlide4.xml" Id="Ra612212ca93c45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a6b9b87974578" /><Relationship Type="http://schemas.openxmlformats.org/officeDocument/2006/relationships/notesSlide" Target="/ppt/notesSlides/notesSlide5.xml" Id="R5f5113e499a248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f92949d254a0b" /><Relationship Type="http://schemas.openxmlformats.org/officeDocument/2006/relationships/notesSlide" Target="/ppt/notesSlides/notesSlide6.xml" Id="R49c9272bf2264a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573a1dbb14e8d" /><Relationship Type="http://schemas.openxmlformats.org/officeDocument/2006/relationships/notesSlide" Target="/ppt/notesSlides/notesSlide7.xml" Id="R84580011eddd441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95b89c0014d75" /><Relationship Type="http://schemas.openxmlformats.org/officeDocument/2006/relationships/notesSlide" Target="/ppt/notesSlides/notesSlide8.xml" Id="R172de4d63f4a475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3f756d204412b" /><Relationship Type="http://schemas.openxmlformats.org/officeDocument/2006/relationships/notesSlide" Target="/ppt/notesSlides/notesSlide9.xml" Id="R42d1606426d044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CC30652-759E-464B-8F73-0576F7FF3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CFD"/>
          </a:solidFill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D5A95AE-DE4A-4DD0-A840-D5506E447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1095375"/>
            <a:ext cx="3619500" cy="3619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28575">
            <a:solidFill>
              <a:srgbClr val="215C78"/>
            </a:solidFill>
            <a:prstDash val="solid"/>
          </a:ln>
        </p:spPr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4BB6D214-8D20-4C0B-A14F-9BBE80742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95300"/>
            <a:ext cx="2667000" cy="238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FRONTIER FIT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20317445-21CF-4C17-B9AE-31CB5CAF4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543050"/>
            <a:ext cx="6953250" cy="2095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Where does AI help — and where does it quietly hurt?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D81ABA82-30DB-494E-8414-B90067355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943350"/>
            <a:ext cx="5238750" cy="476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A 60-minute executive working session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7185A374-304E-487E-94E9-A214FDA72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343650"/>
            <a:ext cx="6667500" cy="171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independent candidate prototype · not an official HBS product</a:t>
            </a:r>
          </a:p>
        </p:txBody>
      </p:sp>
    </p:spTree>
    <p:extLst>
      <p:ext uri="{BB962C8B-B14F-4D97-AF65-F5344CB8AC3E}">
        <p14:creationId xmlns:p14="http://schemas.microsoft.com/office/powerpoint/2010/main" val="1864573422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72EB36B-E6F9-4A6D-AE6F-4CE31DA23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CFD"/>
          </a:solidFill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2C859997-9983-4D5B-A685-AAF77AE48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2286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FRONTIER FIT WORKSHOP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DFF13C95-8A08-4EBE-A8A0-B2713F8CE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323850"/>
            <a:ext cx="381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10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20B3BAD0-2168-44B8-A076-C13AFB52C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42950"/>
            <a:ext cx="1076325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What this research does not prove</a:t>
            </a:r>
          </a:p>
        </p:txBody>
      </p:sp>
      <p:cxnSp>
        <p:nvCxnSpPr>
          <p:cNvPr id="20" name=""/>
          <p:cNvCxnSpPr/>
          <p:nvPr/>
        </p:nvCxnSpPr>
        <p:spPr>
          <a:xfrm xmlns:a="http://schemas.openxmlformats.org/drawingml/2006/main">
            <a:off x="514350" y="6457950"/>
            <a:ext cx="111633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DD8DE"/>
            </a:solidFill>
            <a:prstDash val="solid"/>
          </a:ln>
        </p:spPr>
      </p:cxn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A2BD18E9-DD91-491A-95DB-BD02FF3B6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53200"/>
            <a:ext cx="66675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independent candidate prototype · not an official HBS product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878359DD-787E-49FC-B8B8-7A82D0BB6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553200"/>
            <a:ext cx="9906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10 / 24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E68DFD1-465D-4CAE-974F-1B9C77AEB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952625"/>
            <a:ext cx="5486400" cy="1905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5F7F8"/>
          </a:solidFill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F28BE32F-556A-4506-BFE1-8AD65009A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81225"/>
            <a:ext cx="5067300" cy="1447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not every model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C166F09-A1A4-4A35-996C-0AAB27B3F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952625"/>
            <a:ext cx="5486400" cy="1905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D3D9F834-81F8-4FC7-B593-6C9203820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181225"/>
            <a:ext cx="5067300" cy="1447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not every job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639AE9A-2725-4781-9ECD-A442EBC30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48125"/>
            <a:ext cx="5486400" cy="1905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5F7F8"/>
          </a:solidFill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4E75E1CE-F88A-49CB-88B5-BB4CD495C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276725"/>
            <a:ext cx="5067300" cy="1447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not a permanent boundary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BBF5DA4-B6D6-4447-BC4F-3E8B509CE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048125"/>
            <a:ext cx="5486400" cy="1905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1279A399-6A76-4455-94C8-DB8696200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276725"/>
            <a:ext cx="5067300" cy="1447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not permission to automate by intuition</a:t>
            </a:r>
          </a:p>
        </p:txBody>
      </p:sp>
    </p:spTree>
    <p:extLst>
      <p:ext uri="{BB962C8B-B14F-4D97-AF65-F5344CB8AC3E}">
        <p14:creationId xmlns:p14="http://schemas.microsoft.com/office/powerpoint/2010/main" val="1276670026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952C609-0668-4092-BEB9-1EFD024DB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CFD"/>
          </a:solidFill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781DEA6F-B09F-4923-AC61-CFE10E464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2286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FRONTIER FIT WORKSHOP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E4B119FA-A114-4C83-B057-BCDB02907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323850"/>
            <a:ext cx="381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11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3B9F1D0C-6C0E-4B0F-8E23-7DD5E0372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42950"/>
            <a:ext cx="1076325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The Frontier Fit Loop</a:t>
            </a:r>
          </a:p>
        </p:txBody>
      </p:sp>
      <p:cxnSp>
        <p:nvCxnSpPr>
          <p:cNvPr id="31" name=""/>
          <p:cNvCxnSpPr/>
          <p:nvPr/>
        </p:nvCxnSpPr>
        <p:spPr>
          <a:xfrm xmlns:a="http://schemas.openxmlformats.org/drawingml/2006/main">
            <a:off x="514350" y="6457950"/>
            <a:ext cx="111633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DD8DE"/>
            </a:solidFill>
            <a:prstDash val="solid"/>
          </a:ln>
        </p:spPr>
      </p:cxn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0376F493-931B-4219-A773-5A9054DE1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53200"/>
            <a:ext cx="66675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independent candidate prototype · not an official HBS product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191B28C5-53E5-4396-8A53-014521915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553200"/>
            <a:ext cx="9906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11 / 24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FCB0002-B5AE-4338-A396-41946CA19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762250"/>
            <a:ext cx="212598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6C42813D-B480-49E2-957B-5FC6AC180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1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6822A962-4822-418E-BED7-6027F0A79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219450"/>
            <a:ext cx="189738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DECOMPOSE</a:t>
            </a:r>
          </a:p>
        </p:txBody>
      </p:sp>
      <p:cxnSp>
        <p:nvCxnSpPr>
          <p:cNvPr id="37" name=""/>
          <p:cNvCxnSpPr/>
          <p:nvPr/>
        </p:nvCxnSpPr>
        <p:spPr>
          <a:xfrm xmlns:a="http://schemas.openxmlformats.org/drawingml/2006/main">
            <a:off x="2640330" y="3324225"/>
            <a:ext cx="13335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15C78"/>
            </a:solidFill>
            <a:prstDash val="solid"/>
          </a:ln>
        </p:spPr>
      </p:cxn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61743C8-16D0-496A-B204-8494D6639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73680" y="2762250"/>
            <a:ext cx="212598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634E4935-FF7C-4AC9-9A47-C1227E370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798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77934984-8B1D-49D9-B91E-956981554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7980" y="3219450"/>
            <a:ext cx="189738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PREDICT</a:t>
            </a:r>
          </a:p>
        </p:txBody>
      </p:sp>
      <p:cxnSp>
        <p:nvCxnSpPr>
          <p:cNvPr id="41" name=""/>
          <p:cNvCxnSpPr/>
          <p:nvPr/>
        </p:nvCxnSpPr>
        <p:spPr>
          <a:xfrm xmlns:a="http://schemas.openxmlformats.org/drawingml/2006/main">
            <a:off x="4899660" y="3324225"/>
            <a:ext cx="13335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15C78"/>
            </a:solidFill>
            <a:prstDash val="solid"/>
          </a:ln>
        </p:spPr>
      </p:cxn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A3323D7-2C7A-46C9-AFC0-5DDD32EA1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3010" y="2762250"/>
            <a:ext cx="212598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DDEBF0"/>
          </a:solidFill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00F6658D-45B5-4953-A3DA-4CAE8F55C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731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8A490B08-80FB-48AF-B71F-2C2FFE290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7310" y="3219450"/>
            <a:ext cx="189738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TEST</a:t>
            </a:r>
          </a:p>
        </p:txBody>
      </p:sp>
      <p:cxnSp>
        <p:nvCxnSpPr>
          <p:cNvPr id="45" name=""/>
          <p:cNvCxnSpPr/>
          <p:nvPr/>
        </p:nvCxnSpPr>
        <p:spPr>
          <a:xfrm xmlns:a="http://schemas.openxmlformats.org/drawingml/2006/main">
            <a:off x="7158990" y="3324225"/>
            <a:ext cx="13335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15C78"/>
            </a:solidFill>
            <a:prstDash val="solid"/>
          </a:ln>
        </p:spPr>
      </p:cxn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6E3B3AD-8DB9-4343-93A2-63E707336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2340" y="2762250"/>
            <a:ext cx="212598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C38EF25D-D0C9-41E5-B715-E75BA2936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664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4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06DF2197-2062-4490-A313-ADE751F26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6640" y="3219450"/>
            <a:ext cx="189738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ASSIGN</a:t>
            </a:r>
          </a:p>
        </p:txBody>
      </p:sp>
      <p:cxnSp>
        <p:nvCxnSpPr>
          <p:cNvPr id="49" name=""/>
          <p:cNvCxnSpPr/>
          <p:nvPr/>
        </p:nvCxnSpPr>
        <p:spPr>
          <a:xfrm xmlns:a="http://schemas.openxmlformats.org/drawingml/2006/main">
            <a:off x="9418320" y="3324225"/>
            <a:ext cx="13335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15C78"/>
            </a:solidFill>
            <a:prstDash val="solid"/>
          </a:ln>
        </p:spPr>
      </p:cxn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DA8A86F-B077-4A66-A3CA-6608664D9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51670" y="2762250"/>
            <a:ext cx="212598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6679A4E4-5069-4EE0-A02A-253C892C4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597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5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D8CFA4CE-9554-4F62-BC9B-1418A1A40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5970" y="3219450"/>
            <a:ext cx="189738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MONITOR</a:t>
            </a:r>
          </a:p>
        </p:txBody>
      </p:sp>
    </p:spTree>
    <p:extLst>
      <p:ext uri="{BB962C8B-B14F-4D97-AF65-F5344CB8AC3E}">
        <p14:creationId xmlns:p14="http://schemas.microsoft.com/office/powerpoint/2010/main" val="2055039850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8D38A79-EC8C-4EB8-9995-5AE2D237E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CFD"/>
          </a:solidFill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49467697-2EB4-4DEE-9408-5E36CD6FE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2286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FRONTIER FIT WORKSHOP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CF22BCF8-6DE5-42BB-825D-D7799EDB1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323850"/>
            <a:ext cx="381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12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185D4860-620D-4F9E-AA1F-0C7CD7052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42950"/>
            <a:ext cx="1076325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Decompose the workflow, not the job</a:t>
            </a:r>
          </a:p>
        </p:txBody>
      </p:sp>
      <p:cxnSp>
        <p:nvCxnSpPr>
          <p:cNvPr id="32" name=""/>
          <p:cNvCxnSpPr/>
          <p:nvPr/>
        </p:nvCxnSpPr>
        <p:spPr>
          <a:xfrm xmlns:a="http://schemas.openxmlformats.org/drawingml/2006/main">
            <a:off x="514350" y="6457950"/>
            <a:ext cx="111633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DD8DE"/>
            </a:solidFill>
            <a:prstDash val="solid"/>
          </a:ln>
        </p:spPr>
      </p:cxn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C0DEECA4-4746-40A6-85CD-135222CB4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53200"/>
            <a:ext cx="66675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independent candidate prototype · not an official HBS product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FB402C1F-0D40-4CCE-9EFA-ED1CCEFAF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553200"/>
            <a:ext cx="9906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12 / 24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66E5255-E78E-42CB-836E-ACB9A361D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762250"/>
            <a:ext cx="212598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F7FC844D-B0FF-4B22-804C-307778049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1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A714CEC2-831D-4ACB-A770-21066BBDD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219450"/>
            <a:ext cx="189738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input</a:t>
            </a:r>
          </a:p>
        </p:txBody>
      </p:sp>
      <p:cxnSp>
        <p:nvCxnSpPr>
          <p:cNvPr id="38" name=""/>
          <p:cNvCxnSpPr/>
          <p:nvPr/>
        </p:nvCxnSpPr>
        <p:spPr>
          <a:xfrm xmlns:a="http://schemas.openxmlformats.org/drawingml/2006/main">
            <a:off x="2640330" y="3324225"/>
            <a:ext cx="13335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15C78"/>
            </a:solidFill>
            <a:prstDash val="solid"/>
          </a:ln>
        </p:spPr>
      </p:cxn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11C3919-67A4-4E0E-8126-FE180E879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73680" y="2762250"/>
            <a:ext cx="212598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C5C40E75-AD9D-4CB5-A40A-5364E5342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798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79FAC05A-4325-44F3-BAF6-341DB6D67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7980" y="3219450"/>
            <a:ext cx="189738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task</a:t>
            </a:r>
          </a:p>
        </p:txBody>
      </p:sp>
      <p:cxnSp>
        <p:nvCxnSpPr>
          <p:cNvPr id="42" name=""/>
          <p:cNvCxnSpPr/>
          <p:nvPr/>
        </p:nvCxnSpPr>
        <p:spPr>
          <a:xfrm xmlns:a="http://schemas.openxmlformats.org/drawingml/2006/main">
            <a:off x="4899660" y="3324225"/>
            <a:ext cx="13335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15C78"/>
            </a:solidFill>
            <a:prstDash val="solid"/>
          </a:ln>
        </p:spPr>
      </p:cxn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1965583-230B-4BB4-8780-A1532C6DE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3010" y="2762250"/>
            <a:ext cx="212598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DDEBF0"/>
          </a:solidFill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71CAD5FE-0BCC-4E98-BC83-3F0F1CE8A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731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407D4C26-E383-42EA-BC6A-7E1DB66A4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7310" y="3219450"/>
            <a:ext cx="189738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decision</a:t>
            </a:r>
          </a:p>
        </p:txBody>
      </p:sp>
      <p:cxnSp>
        <p:nvCxnSpPr>
          <p:cNvPr id="46" name=""/>
          <p:cNvCxnSpPr/>
          <p:nvPr/>
        </p:nvCxnSpPr>
        <p:spPr>
          <a:xfrm xmlns:a="http://schemas.openxmlformats.org/drawingml/2006/main">
            <a:off x="7158990" y="3324225"/>
            <a:ext cx="13335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15C78"/>
            </a:solidFill>
            <a:prstDash val="solid"/>
          </a:ln>
        </p:spPr>
      </p:cxn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5FD5092-1B00-482E-9D29-8CF67787D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2340" y="2762250"/>
            <a:ext cx="212598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C8C9C543-41EC-4326-86CE-815CE7951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664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4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E0826E9C-24B9-488E-9C69-48690CE54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6640" y="3219450"/>
            <a:ext cx="189738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output</a:t>
            </a:r>
          </a:p>
        </p:txBody>
      </p:sp>
      <p:cxnSp>
        <p:nvCxnSpPr>
          <p:cNvPr id="50" name=""/>
          <p:cNvCxnSpPr/>
          <p:nvPr/>
        </p:nvCxnSpPr>
        <p:spPr>
          <a:xfrm xmlns:a="http://schemas.openxmlformats.org/drawingml/2006/main">
            <a:off x="9418320" y="3324225"/>
            <a:ext cx="13335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15C78"/>
            </a:solidFill>
            <a:prstDash val="solid"/>
          </a:ln>
        </p:spPr>
      </p:cxn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8DB0E03-06F5-41A0-92FE-80EEFDCE6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51670" y="2762250"/>
            <a:ext cx="212598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E610E6B4-808C-4281-9248-53B87D16B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597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5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19A826B1-AC7B-4E4E-893D-67BB0191C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5970" y="3219450"/>
            <a:ext cx="189738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handoff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8774F023-3C22-4B09-BE11-F4E34BB71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619625"/>
            <a:ext cx="10763250" cy="5905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Customer escalation: summarize → diagnose → choose remedy → write response → approve</a:t>
            </a:r>
          </a:p>
        </p:txBody>
      </p:sp>
    </p:spTree>
    <p:extLst>
      <p:ext uri="{BB962C8B-B14F-4D97-AF65-F5344CB8AC3E}">
        <p14:creationId xmlns:p14="http://schemas.microsoft.com/office/powerpoint/2010/main" val="2144791186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49EC5D8-8F17-4757-9DFB-1F27436F2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CFD"/>
          </a:solidFill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F306ED81-F04B-49DB-ADC6-B049EE78D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2286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FRONTIER FIT WORKSHOP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B6E51AE1-C569-4A8F-8A5B-9D2679A55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323850"/>
            <a:ext cx="381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13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4240656C-165C-4180-A6DD-0F70D138B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42950"/>
            <a:ext cx="1076325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Predict before the demo changes your mind</a:t>
            </a:r>
          </a:p>
        </p:txBody>
      </p:sp>
      <p:cxnSp>
        <p:nvCxnSpPr>
          <p:cNvPr id="21" name=""/>
          <p:cNvCxnSpPr/>
          <p:nvPr/>
        </p:nvCxnSpPr>
        <p:spPr>
          <a:xfrm xmlns:a="http://schemas.openxmlformats.org/drawingml/2006/main">
            <a:off x="514350" y="6457950"/>
            <a:ext cx="111633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DD8DE"/>
            </a:solidFill>
            <a:prstDash val="solid"/>
          </a:ln>
        </p:spPr>
      </p:cxn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95A18817-C17F-4B09-83D1-17FE5B77F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53200"/>
            <a:ext cx="66675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independent candidate prototype · not an official HBS product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36B550E8-6D74-466C-87DD-F5D269DDB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553200"/>
            <a:ext cx="9906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13 / 24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AF0C42A-CCD3-4FAD-8F5F-B317A63D9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143125"/>
            <a:ext cx="3429000" cy="2714625"/>
          </a:xfrm>
          <a:prstGeom xmlns:a="http://schemas.openxmlformats.org/drawingml/2006/main" prst="roundRect">
            <a:avLst>
              <a:gd name="adj" fmla="val 2807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6997B290-F9D1-4D29-9CF0-410F50DB7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571750"/>
            <a:ext cx="297180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promising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649E8407-27B2-41E9-87D6-7F1AE2A2C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381375"/>
            <a:ext cx="2857500" cy="857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observable + repeatable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34014BC-8B87-4AE8-9856-16B466D93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143125"/>
            <a:ext cx="3429000" cy="2714625"/>
          </a:xfrm>
          <a:prstGeom xmlns:a="http://schemas.openxmlformats.org/drawingml/2006/main" prst="roundRect">
            <a:avLst>
              <a:gd name="adj" fmla="val 2807"/>
            </a:avLst>
          </a:prstGeom>
          <a:solidFill xmlns:a="http://schemas.openxmlformats.org/drawingml/2006/main">
            <a:srgbClr val="E8F2EF"/>
          </a:solidFill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614DB33C-4FF2-494C-81D4-D11A2EF0F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571750"/>
            <a:ext cx="297180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2C7A7B"/>
                </a:solidFill>
                <a:latin typeface="Arial"/>
                <a:ea typeface="Arial"/>
                <a:cs typeface="Arial"/>
              </a:defRPr>
            </a:pPr>
            <a:r>
              <a:t>uncertain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5E4317BB-10C1-4621-9FFD-289A0B0DC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381375"/>
            <a:ext cx="2857500" cy="857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context-dependent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5CB2E73-6690-4021-97D9-0A0D4EE82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143125"/>
            <a:ext cx="3429000" cy="2714625"/>
          </a:xfrm>
          <a:prstGeom xmlns:a="http://schemas.openxmlformats.org/drawingml/2006/main" prst="roundRect">
            <a:avLst>
              <a:gd name="adj" fmla="val 2807"/>
            </a:avLst>
          </a:prstGeom>
          <a:solidFill xmlns:a="http://schemas.openxmlformats.org/drawingml/2006/main">
            <a:srgbClr val="F9EFEC"/>
          </a:solidFill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CCB55EA3-43DB-4B8A-8E77-522DCA93C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571750"/>
            <a:ext cx="297180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B14E3B"/>
                </a:solidFill>
                <a:latin typeface="Arial"/>
                <a:ea typeface="Arial"/>
                <a:cs typeface="Arial"/>
              </a:defRPr>
            </a:pPr>
            <a:r>
              <a:t>restricted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1D98EEF7-F0E3-41A6-B09B-D42EA9436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381375"/>
            <a:ext cx="2857500" cy="857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consequential + hard to verify</a:t>
            </a:r>
          </a:p>
        </p:txBody>
      </p:sp>
    </p:spTree>
    <p:extLst>
      <p:ext uri="{BB962C8B-B14F-4D97-AF65-F5344CB8AC3E}">
        <p14:creationId xmlns:p14="http://schemas.microsoft.com/office/powerpoint/2010/main" val="1704557503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23990B1-AC87-42A2-A90A-BD1D99527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CFD"/>
          </a:solidFill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6AFF4314-2F2B-4942-86F1-32BA7F547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2286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FRONTIER FIT WORKSHOP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EF4A1007-2A75-46CB-84D8-33337536B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323850"/>
            <a:ext cx="381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14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B997B3D5-8505-4E5B-B98D-068E0EEBD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42950"/>
            <a:ext cx="1076325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Live demo: choose a launch market</a:t>
            </a:r>
          </a:p>
        </p:txBody>
      </p:sp>
      <p:cxnSp>
        <p:nvCxnSpPr>
          <p:cNvPr id="19" name=""/>
          <p:cNvCxnSpPr/>
          <p:nvPr/>
        </p:nvCxnSpPr>
        <p:spPr>
          <a:xfrm xmlns:a="http://schemas.openxmlformats.org/drawingml/2006/main">
            <a:off x="514350" y="6457950"/>
            <a:ext cx="111633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DD8DE"/>
            </a:solidFill>
            <a:prstDash val="solid"/>
          </a:ln>
        </p:spPr>
      </p:cxn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A158964D-7772-45A4-8884-B669D1615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53200"/>
            <a:ext cx="66675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independent candidate prototype · not an official HBS product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4A778CE6-2D90-4215-B1E0-B26AC9C0E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553200"/>
            <a:ext cx="9906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14 / 24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FD85A22-34C3-473C-A55E-D77B233BB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95500"/>
            <a:ext cx="4953000" cy="2952750"/>
          </a:xfrm>
          <a:prstGeom xmlns:a="http://schemas.openxmlformats.org/drawingml/2006/main" prst="roundRect">
            <a:avLst>
              <a:gd name="adj" fmla="val 2581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33179012-A442-4032-9E6E-3F317F959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428875"/>
            <a:ext cx="4343400" cy="52387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Northstar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C7CC050E-5E63-42F3-8234-8B9CC3410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190875"/>
            <a:ext cx="4343400" cy="1333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larger market
lower acquisition cost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4ABDF70-B3DF-4390-9661-CD71530C9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095500"/>
            <a:ext cx="4953000" cy="2952750"/>
          </a:xfrm>
          <a:prstGeom xmlns:a="http://schemas.openxmlformats.org/drawingml/2006/main" prst="roundRect">
            <a:avLst>
              <a:gd name="adj" fmla="val 2581"/>
            </a:avLst>
          </a:prstGeom>
          <a:solidFill xmlns:a="http://schemas.openxmlformats.org/drawingml/2006/main">
            <a:srgbClr val="F9EFEC"/>
          </a:solidFill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AD102017-7417-4CAA-830A-B4EB75321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28875"/>
            <a:ext cx="4343400" cy="52387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B14E3B"/>
                </a:solidFill>
                <a:latin typeface="Arial"/>
                <a:ea typeface="Arial"/>
                <a:cs typeface="Arial"/>
              </a:defRPr>
            </a:pPr>
            <a:r>
              <a:t>Harbor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FB42792B-2A20-4BE7-A443-B908B5222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190875"/>
            <a:ext cx="4343400" cy="1333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smaller market
higher acquisition cost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68476E6F-9F6C-4E5B-9937-8BE120F1A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334000"/>
            <a:ext cx="10572750" cy="476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Interview note: one distribution agreement cannot transfer.</a:t>
            </a:r>
          </a:p>
        </p:txBody>
      </p:sp>
    </p:spTree>
    <p:extLst>
      <p:ext uri="{BB962C8B-B14F-4D97-AF65-F5344CB8AC3E}">
        <p14:creationId xmlns:p14="http://schemas.microsoft.com/office/powerpoint/2010/main" val="327670291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B2B5848-9133-4CED-A5D8-95CBBC7D8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CFD"/>
          </a:solidFill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EA8C2731-5685-4A3E-85D9-4A6C59475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2286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FRONTIER FIT WORKSHOP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7B66327C-7512-4115-A80A-FBC946332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323850"/>
            <a:ext cx="381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15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DCF7B77B-74DD-482E-8E06-0571A82BE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42950"/>
            <a:ext cx="1076325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The AI answer looks excellent</a:t>
            </a:r>
          </a:p>
        </p:txBody>
      </p:sp>
      <p:cxnSp>
        <p:nvCxnSpPr>
          <p:cNvPr id="15" name=""/>
          <p:cNvCxnSpPr/>
          <p:nvPr/>
        </p:nvCxnSpPr>
        <p:spPr>
          <a:xfrm xmlns:a="http://schemas.openxmlformats.org/drawingml/2006/main">
            <a:off x="514350" y="6457950"/>
            <a:ext cx="111633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DD8DE"/>
            </a:solidFill>
            <a:prstDash val="solid"/>
          </a:ln>
        </p:spPr>
      </p:cxn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682B1855-EB00-4C27-822D-5DAC3C481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53200"/>
            <a:ext cx="66675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independent candidate prototype · not an official HBS product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CE9158D7-B1EB-4D3F-B3C0-EC1F985AF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553200"/>
            <a:ext cx="9906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15 / 24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19B68A5-8F18-461D-ABB0-A1A61C1F4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952625"/>
            <a:ext cx="9906000" cy="2571750"/>
          </a:xfrm>
          <a:prstGeom xmlns:a="http://schemas.openxmlformats.org/drawingml/2006/main" prst="roundRect">
            <a:avLst>
              <a:gd name="adj" fmla="val 2963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14202BE4-5B73-485E-B876-481DAE429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476500"/>
            <a:ext cx="8953500" cy="1428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“Launch in Northstar. The larger addressable market and lower acquisition cost create the strongest growth path.”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1CE2FF53-A469-4B2C-88DD-2DDC0C89A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000625"/>
            <a:ext cx="8953500" cy="381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How confident are you?  1  2  3  4  5</a:t>
            </a:r>
          </a:p>
        </p:txBody>
      </p:sp>
    </p:spTree>
    <p:extLst>
      <p:ext uri="{BB962C8B-B14F-4D97-AF65-F5344CB8AC3E}">
        <p14:creationId xmlns:p14="http://schemas.microsoft.com/office/powerpoint/2010/main" val="1986029824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B87E241-93A3-43A3-B93E-DDE1E7527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CFD"/>
          </a:solidFill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9847F2BA-F752-419A-A2B3-BA4A3CCC7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2286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FRONTIER FIT WORKSHOP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EA2705D1-9D95-4CC5-9F05-8B5419AA0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323850"/>
            <a:ext cx="381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16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D3A09E2D-F6E1-4CB1-A164-C54E4BFD8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42950"/>
            <a:ext cx="1076325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The missing evidence changes the decision</a:t>
            </a:r>
          </a:p>
        </p:txBody>
      </p:sp>
      <p:cxnSp>
        <p:nvCxnSpPr>
          <p:cNvPr id="15" name=""/>
          <p:cNvCxnSpPr/>
          <p:nvPr/>
        </p:nvCxnSpPr>
        <p:spPr>
          <a:xfrm xmlns:a="http://schemas.openxmlformats.org/drawingml/2006/main">
            <a:off x="514350" y="6457950"/>
            <a:ext cx="111633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DD8DE"/>
            </a:solidFill>
            <a:prstDash val="solid"/>
          </a:ln>
        </p:spPr>
      </p:cxn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E92D4EC9-37B9-42F6-B9B9-202586BBD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53200"/>
            <a:ext cx="66675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independent candidate prototype · not an official HBS product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EA994652-FFA3-425F-850F-D0662A221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553200"/>
            <a:ext cx="9906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16 / 24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8101207D-05F7-4ECB-85B7-8F563F96E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190750"/>
            <a:ext cx="10629900" cy="2000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300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Constraint: the distribution agreement cannot transfer.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A4D4E7C-C4CF-41F4-AA3A-D98EDCC2B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762500"/>
            <a:ext cx="914400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9EFEC"/>
          </a:solidFill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A21D261B-82B8-49A6-8210-3C7131740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2125" y="4972050"/>
            <a:ext cx="8667750" cy="33337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B14E3B"/>
                </a:solidFill>
                <a:latin typeface="Arial"/>
                <a:ea typeface="Arial"/>
                <a:cs typeface="Arial"/>
              </a:defRPr>
            </a:pPr>
            <a:r>
              <a:t>Revised decision: run a bounded feasibility test before launch.</a:t>
            </a:r>
          </a:p>
        </p:txBody>
      </p:sp>
    </p:spTree>
    <p:extLst>
      <p:ext uri="{BB962C8B-B14F-4D97-AF65-F5344CB8AC3E}">
        <p14:creationId xmlns:p14="http://schemas.microsoft.com/office/powerpoint/2010/main" val="966596699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63270EA-DAA1-4902-816B-E2F83EB83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CFD"/>
          </a:solidFill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E9A1748D-57B3-4DA0-92BA-28B11680D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2286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FRONTIER FIT WORKSHOP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828D4F1D-A629-4ABC-A6E0-FDBEAA881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323850"/>
            <a:ext cx="381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17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2B76E8FB-318B-4167-A5CD-E49CCA57B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42950"/>
            <a:ext cx="1076325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Your Frontier Fit Map</a:t>
            </a:r>
          </a:p>
        </p:txBody>
      </p:sp>
      <p:cxnSp>
        <p:nvCxnSpPr>
          <p:cNvPr id="15" name=""/>
          <p:cNvCxnSpPr/>
          <p:nvPr/>
        </p:nvCxnSpPr>
        <p:spPr>
          <a:xfrm xmlns:a="http://schemas.openxmlformats.org/drawingml/2006/main">
            <a:off x="514350" y="6457950"/>
            <a:ext cx="111633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DD8DE"/>
            </a:solidFill>
            <a:prstDash val="solid"/>
          </a:ln>
        </p:spPr>
      </p:cxn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6571C826-3383-4BA7-B0B1-592FCFEFB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53200"/>
            <a:ext cx="66675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independent candidate prototype · not an official HBS product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05852978-C5D9-4E19-8164-8C6F87C9B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553200"/>
            <a:ext cx="9906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17 / 24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BA914A6C-13E1-4AC7-B5AD-25D81280A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190750"/>
            <a:ext cx="10629900" cy="2000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300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Choose one consequential, repeatable task. Map it. Test it. Assign a mode.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E91EC90-A745-4C1A-9FD5-C9E69C668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762500"/>
            <a:ext cx="914400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9EFEC"/>
          </a:solidFill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CF8DD2D8-9F30-4593-B94F-8943DB91A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2125" y="4972050"/>
            <a:ext cx="8667750" cy="33337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B14E3B"/>
                </a:solidFill>
                <a:latin typeface="Arial"/>
                <a:ea typeface="Arial"/>
                <a:cs typeface="Arial"/>
              </a:defRPr>
            </a:pPr>
            <a:r>
              <a:t>Turn to the participant workbook.</a:t>
            </a:r>
          </a:p>
        </p:txBody>
      </p:sp>
    </p:spTree>
    <p:extLst>
      <p:ext uri="{BB962C8B-B14F-4D97-AF65-F5344CB8AC3E}">
        <p14:creationId xmlns:p14="http://schemas.microsoft.com/office/powerpoint/2010/main" val="575968676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BABE1EA-F34F-4A57-837D-B3B3EE39E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CFD"/>
          </a:solidFill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A56C6036-0438-48EE-888D-92795245A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2286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FRONTIER FIT WORKSHOP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8C0B9ACC-637F-4F31-85F4-25EBC3078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323850"/>
            <a:ext cx="381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18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57B5D789-E435-421B-BE46-8C5370E19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42950"/>
            <a:ext cx="1076325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Step 1 — map the current task</a:t>
            </a:r>
          </a:p>
        </p:txBody>
      </p:sp>
      <p:cxnSp>
        <p:nvCxnSpPr>
          <p:cNvPr id="24" name=""/>
          <p:cNvCxnSpPr/>
          <p:nvPr/>
        </p:nvCxnSpPr>
        <p:spPr>
          <a:xfrm xmlns:a="http://schemas.openxmlformats.org/drawingml/2006/main">
            <a:off x="514350" y="6457950"/>
            <a:ext cx="111633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DD8DE"/>
            </a:solidFill>
            <a:prstDash val="solid"/>
          </a:ln>
        </p:spPr>
      </p:cxn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792B13EF-223A-400B-9F3E-0205CAECB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53200"/>
            <a:ext cx="66675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independent candidate prototype · not an official HBS product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F856C884-0355-4EB9-B281-48D7C1D2B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553200"/>
            <a:ext cx="9906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18 / 24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D910122-0355-41FE-B60E-EBDBADDC3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952625"/>
            <a:ext cx="3594100" cy="1905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5F7F8"/>
          </a:solidFill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BB6719ED-142D-47A9-8478-61FBD3F26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81225"/>
            <a:ext cx="3175000" cy="1447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desired outcome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D779D61-D92F-453C-ADA5-E0E4D7274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8950" y="1952625"/>
            <a:ext cx="3594100" cy="1905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6C7121E0-E19B-47B3-A4DA-A255ABD5B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500" y="2181225"/>
            <a:ext cx="3175000" cy="1447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inputs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4340B97-305F-4415-A7F5-D0AA8F297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83550" y="1952625"/>
            <a:ext cx="3594100" cy="1905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5F7F8"/>
          </a:solidFill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199E42C3-E257-46E7-9964-572F5885B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3100" y="2181225"/>
            <a:ext cx="3175000" cy="1447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repeated decisions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B492A27-C45E-49E2-A958-4DEC71643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48125"/>
            <a:ext cx="3594100" cy="1905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F2DE9971-F46A-43C3-967E-F3F195F95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276725"/>
            <a:ext cx="3175000" cy="1447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human judgment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2CED820-158D-4582-824C-E033969C4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8950" y="4048125"/>
            <a:ext cx="3594100" cy="1905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5F7F8"/>
          </a:solidFill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F62B515F-471C-48C5-8AE2-982076CAB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8500" y="4276725"/>
            <a:ext cx="3175000" cy="1447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failure consequence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DDCEFEF-6694-42D0-BA4A-7B31B0CC8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83550" y="4048125"/>
            <a:ext cx="3594100" cy="1905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704C7F5B-84A9-4ECD-B5E9-EC4A781CA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3100" y="4276725"/>
            <a:ext cx="3175000" cy="1447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current baseline</a:t>
            </a:r>
          </a:p>
        </p:txBody>
      </p:sp>
    </p:spTree>
    <p:extLst>
      <p:ext uri="{BB962C8B-B14F-4D97-AF65-F5344CB8AC3E}">
        <p14:creationId xmlns:p14="http://schemas.microsoft.com/office/powerpoint/2010/main" val="8016183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5ECFD85-E9AF-49F0-AFD6-1EA9195E3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CFD"/>
          </a:solidFill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614D06DB-D243-451F-94B2-A2AF977E3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2286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FRONTIER FIT WORKSHOP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0B0670D5-4561-4CE2-B29C-B570ED506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323850"/>
            <a:ext cx="381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19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7A49EE7A-B893-455D-A7E7-4F81258A9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42950"/>
            <a:ext cx="1076325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Step 2 — design a fair test</a:t>
            </a:r>
          </a:p>
        </p:txBody>
      </p:sp>
      <p:cxnSp>
        <p:nvCxnSpPr>
          <p:cNvPr id="31" name=""/>
          <p:cNvCxnSpPr/>
          <p:nvPr/>
        </p:nvCxnSpPr>
        <p:spPr>
          <a:xfrm xmlns:a="http://schemas.openxmlformats.org/drawingml/2006/main">
            <a:off x="514350" y="6457950"/>
            <a:ext cx="111633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DD8DE"/>
            </a:solidFill>
            <a:prstDash val="solid"/>
          </a:ln>
        </p:spPr>
      </p:cxn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BA546FA8-83A7-43BF-B0D2-0C75BCB26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53200"/>
            <a:ext cx="66675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independent candidate prototype · not an official HBS product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D5A4BAEE-B986-4C68-A87F-DB961A9AF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553200"/>
            <a:ext cx="9906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19 / 24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D3C9688-13DC-4A42-B6C5-3782F97C7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762250"/>
            <a:ext cx="212598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260F7636-72B3-4E39-8A65-0CCD3DB7F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1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5D681DE4-55C0-4416-A242-BA56AB33D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219450"/>
            <a:ext cx="189738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same cases</a:t>
            </a:r>
          </a:p>
        </p:txBody>
      </p:sp>
      <p:cxnSp>
        <p:nvCxnSpPr>
          <p:cNvPr id="37" name=""/>
          <p:cNvCxnSpPr/>
          <p:nvPr/>
        </p:nvCxnSpPr>
        <p:spPr>
          <a:xfrm xmlns:a="http://schemas.openxmlformats.org/drawingml/2006/main">
            <a:off x="2640330" y="3324225"/>
            <a:ext cx="13335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15C78"/>
            </a:solidFill>
            <a:prstDash val="solid"/>
          </a:ln>
        </p:spPr>
      </p:cxn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1632D6C-8964-4943-AA18-2A8CB80D6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73680" y="2762250"/>
            <a:ext cx="212598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27F81BC9-351E-4F4A-A655-10B5F3975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798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46F9BBC6-B147-4A00-A3F0-D543560AD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7980" y="3219450"/>
            <a:ext cx="189738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same rubric</a:t>
            </a:r>
          </a:p>
        </p:txBody>
      </p:sp>
      <p:cxnSp>
        <p:nvCxnSpPr>
          <p:cNvPr id="41" name=""/>
          <p:cNvCxnSpPr/>
          <p:nvPr/>
        </p:nvCxnSpPr>
        <p:spPr>
          <a:xfrm xmlns:a="http://schemas.openxmlformats.org/drawingml/2006/main">
            <a:off x="4899660" y="3324225"/>
            <a:ext cx="13335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15C78"/>
            </a:solidFill>
            <a:prstDash val="solid"/>
          </a:ln>
        </p:spPr>
      </p:cxn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FDDAABC-CDD8-4821-B6F1-39E3381FA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33010" y="2762250"/>
            <a:ext cx="212598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DDEBF0"/>
          </a:solidFill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A7B3ADFE-4725-428A-88F4-A74D1C302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731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5287BE2C-AA56-42CD-82FD-08A730E44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7310" y="3219450"/>
            <a:ext cx="189738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credible baseline</a:t>
            </a:r>
          </a:p>
        </p:txBody>
      </p:sp>
      <p:cxnSp>
        <p:nvCxnSpPr>
          <p:cNvPr id="45" name=""/>
          <p:cNvCxnSpPr/>
          <p:nvPr/>
        </p:nvCxnSpPr>
        <p:spPr>
          <a:xfrm xmlns:a="http://schemas.openxmlformats.org/drawingml/2006/main">
            <a:off x="7158990" y="3324225"/>
            <a:ext cx="13335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15C78"/>
            </a:solidFill>
            <a:prstDash val="solid"/>
          </a:ln>
        </p:spPr>
      </p:cxn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E1DC38D-94C9-4A5F-8275-A000290C5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2340" y="2762250"/>
            <a:ext cx="212598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637EE779-A7BC-4923-8FDF-3F456941C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664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4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B95E1B51-08C1-41B5-9C2D-263D4B682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6640" y="3219450"/>
            <a:ext cx="189738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3–5 examples</a:t>
            </a:r>
          </a:p>
        </p:txBody>
      </p:sp>
      <p:cxnSp>
        <p:nvCxnSpPr>
          <p:cNvPr id="49" name=""/>
          <p:cNvCxnSpPr/>
          <p:nvPr/>
        </p:nvCxnSpPr>
        <p:spPr>
          <a:xfrm xmlns:a="http://schemas.openxmlformats.org/drawingml/2006/main">
            <a:off x="9418320" y="3324225"/>
            <a:ext cx="13335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15C78"/>
            </a:solidFill>
            <a:prstDash val="solid"/>
          </a:ln>
        </p:spPr>
      </p:cxn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E134970-25AA-4069-A873-5583CC243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51670" y="2762250"/>
            <a:ext cx="212598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C4030620-9D34-4BD3-B698-813FB863C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597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5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94B5D12F-CE35-4288-9426-DA789C52F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5970" y="3219450"/>
            <a:ext cx="189738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stop rule</a:t>
            </a:r>
          </a:p>
        </p:txBody>
      </p:sp>
    </p:spTree>
    <p:extLst>
      <p:ext uri="{BB962C8B-B14F-4D97-AF65-F5344CB8AC3E}">
        <p14:creationId xmlns:p14="http://schemas.microsoft.com/office/powerpoint/2010/main" val="387398506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34F840F-EEE1-4DF8-B114-E3AEF2FE1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CFD"/>
          </a:solidFill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03426F63-E5E4-4C04-95C7-07FA7E692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2286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FRONTIER FIT WORKSHOP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0FEE8E84-5629-48A1-956A-C774EC4C3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323850"/>
            <a:ext cx="381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02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1FAC98DC-63BB-41DE-B592-5160F79B0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42950"/>
            <a:ext cx="1076325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A faster answer can still be the wrong answer</a:t>
            </a:r>
          </a:p>
        </p:txBody>
      </p:sp>
      <p:cxnSp>
        <p:nvCxnSpPr>
          <p:cNvPr id="22" name=""/>
          <p:cNvCxnSpPr/>
          <p:nvPr/>
        </p:nvCxnSpPr>
        <p:spPr>
          <a:xfrm xmlns:a="http://schemas.openxmlformats.org/drawingml/2006/main">
            <a:off x="514350" y="6457950"/>
            <a:ext cx="111633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DD8DE"/>
            </a:solidFill>
            <a:prstDash val="solid"/>
          </a:ln>
        </p:spPr>
      </p:cxn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22470EA2-AFED-478C-908C-82BE66FD0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53200"/>
            <a:ext cx="66675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independent candidate prototype · not an official HBS product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332416B3-57E7-4FF0-8347-8F8ADE126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553200"/>
            <a:ext cx="9906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2 / 24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F01F82A-4636-4ADD-B00B-1EA0871FE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095500"/>
            <a:ext cx="3568700" cy="2476500"/>
          </a:xfrm>
          <a:prstGeom xmlns:a="http://schemas.openxmlformats.org/drawingml/2006/main" prst="roundRect">
            <a:avLst>
              <a:gd name="adj" fmla="val 3077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5782CAB1-3281-4381-A155-1E2CD954E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14600"/>
            <a:ext cx="32258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600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25%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48C489F9-0747-4961-B4A2-283BF1C2C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476625"/>
            <a:ext cx="3149600" cy="666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faster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10CA798-ABD2-4560-ABDB-75CB11241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1650" y="2095500"/>
            <a:ext cx="3568700" cy="2476500"/>
          </a:xfrm>
          <a:prstGeom xmlns:a="http://schemas.openxmlformats.org/drawingml/2006/main" prst="roundRect">
            <a:avLst>
              <a:gd name="adj" fmla="val 3077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52AB530F-04C3-47B8-A28B-1332F1346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3100" y="2514600"/>
            <a:ext cx="32258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600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more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6A770951-73BE-4516-A92E-314AE89DE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1200" y="3476625"/>
            <a:ext cx="3149600" cy="666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persuasive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5FAAB24-212E-4FEF-807A-D6ABF9212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08950" y="2095500"/>
            <a:ext cx="3568700" cy="2476500"/>
          </a:xfrm>
          <a:prstGeom xmlns:a="http://schemas.openxmlformats.org/drawingml/2006/main" prst="roundRect">
            <a:avLst>
              <a:gd name="adj" fmla="val 3077"/>
            </a:avLst>
          </a:prstGeom>
          <a:solidFill xmlns:a="http://schemas.openxmlformats.org/drawingml/2006/main">
            <a:srgbClr val="F9EFEC"/>
          </a:solidFill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46E85E27-D859-4C80-8709-E4BB99F8C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514600"/>
            <a:ext cx="32258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600" b="1">
                <a:solidFill>
                  <a:srgbClr val="B14E3B"/>
                </a:solidFill>
                <a:latin typeface="Arial"/>
                <a:ea typeface="Arial"/>
                <a:cs typeface="Arial"/>
              </a:defRPr>
            </a:pPr>
            <a:r>
              <a:t>less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31D6E37D-D071-4002-9F62-82637FD50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8500" y="3476625"/>
            <a:ext cx="3149600" cy="666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correct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E750D0BE-22E8-43AC-A58E-8CFDAEE9B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143500"/>
            <a:ext cx="11163300" cy="476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Deploy?  yes / no / not enough evidence</a:t>
            </a:r>
          </a:p>
        </p:txBody>
      </p:sp>
    </p:spTree>
    <p:extLst>
      <p:ext uri="{BB962C8B-B14F-4D97-AF65-F5344CB8AC3E}">
        <p14:creationId xmlns:p14="http://schemas.microsoft.com/office/powerpoint/2010/main" val="1965940126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B894889-4FF7-43BE-A1BF-F7FDC2F0C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CFD"/>
          </a:solidFill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B0929903-5EB3-4C35-9061-4015AD978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2286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FRONTIER FIT WORKSHOP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75B6045B-10AE-4B0C-A21E-89A8BF32D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323850"/>
            <a:ext cx="381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20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43797AB7-1146-4ED1-B5B8-DE575707C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42950"/>
            <a:ext cx="1076325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Step 3 — assign authority, not just tasks</a:t>
            </a:r>
          </a:p>
        </p:txBody>
      </p:sp>
      <p:cxnSp>
        <p:nvCxnSpPr>
          <p:cNvPr id="22" name=""/>
          <p:cNvCxnSpPr/>
          <p:nvPr/>
        </p:nvCxnSpPr>
        <p:spPr>
          <a:xfrm xmlns:a="http://schemas.openxmlformats.org/drawingml/2006/main">
            <a:off x="514350" y="6457950"/>
            <a:ext cx="111633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DD8DE"/>
            </a:solidFill>
            <a:prstDash val="solid"/>
          </a:ln>
        </p:spPr>
      </p:cxn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8978DFC8-9222-4B32-8DE0-CD956FD21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53200"/>
            <a:ext cx="66675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independent candidate prototype · not an official HBS product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A35FCB26-B7D4-4C2B-8051-671BFD4FD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553200"/>
            <a:ext cx="9906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20 / 24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0C1F003-A149-4392-9223-13CC2DC87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143125"/>
            <a:ext cx="3429000" cy="2714625"/>
          </a:xfrm>
          <a:prstGeom xmlns:a="http://schemas.openxmlformats.org/drawingml/2006/main" prst="roundRect">
            <a:avLst>
              <a:gd name="adj" fmla="val 2807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59C4C8D3-47A2-4B2A-B86D-F4CEC3E23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571750"/>
            <a:ext cx="297180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AI-led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B9D98653-F568-433A-A729-80D405DB5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381375"/>
            <a:ext cx="2857500" cy="857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sampled human review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5BB82A5-9A7A-43CE-A1CF-E50212F65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143125"/>
            <a:ext cx="3429000" cy="2714625"/>
          </a:xfrm>
          <a:prstGeom xmlns:a="http://schemas.openxmlformats.org/drawingml/2006/main" prst="roundRect">
            <a:avLst>
              <a:gd name="adj" fmla="val 2807"/>
            </a:avLst>
          </a:prstGeom>
          <a:solidFill xmlns:a="http://schemas.openxmlformats.org/drawingml/2006/main">
            <a:srgbClr val="E8F2EF"/>
          </a:solidFill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4ED778B4-0BAB-496D-B31C-57AD1A5B2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571750"/>
            <a:ext cx="297180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2C7A7B"/>
                </a:solidFill>
                <a:latin typeface="Arial"/>
                <a:ea typeface="Arial"/>
                <a:cs typeface="Arial"/>
              </a:defRPr>
            </a:pPr>
            <a:r>
              <a:t>human–AI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878E245F-0CA9-453F-8A21-9FEEC9F9B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381375"/>
            <a:ext cx="2857500" cy="857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independent verification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88EC126-E858-4A32-9645-62F47DC76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143125"/>
            <a:ext cx="3429000" cy="2714625"/>
          </a:xfrm>
          <a:prstGeom xmlns:a="http://schemas.openxmlformats.org/drawingml/2006/main" prst="roundRect">
            <a:avLst>
              <a:gd name="adj" fmla="val 2807"/>
            </a:avLst>
          </a:prstGeom>
          <a:solidFill xmlns:a="http://schemas.openxmlformats.org/drawingml/2006/main">
            <a:srgbClr val="F9EFEC"/>
          </a:solidFill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4860178B-462C-47E2-9860-CE467E3BC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571750"/>
            <a:ext cx="297180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B14E3B"/>
                </a:solidFill>
                <a:latin typeface="Arial"/>
                <a:ea typeface="Arial"/>
                <a:cs typeface="Arial"/>
              </a:defRPr>
            </a:pPr>
            <a:r>
              <a:t>human-led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0D0162CA-F6B6-417F-8B0C-6300C1A53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381375"/>
            <a:ext cx="2857500" cy="857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AI supports bounded analysis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FE61BF77-DB26-4C02-9D75-70C32982F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334000"/>
            <a:ext cx="10668000" cy="476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Who decides?  What evidence?  When escalate?</a:t>
            </a:r>
          </a:p>
        </p:txBody>
      </p:sp>
    </p:spTree>
    <p:extLst>
      <p:ext uri="{BB962C8B-B14F-4D97-AF65-F5344CB8AC3E}">
        <p14:creationId xmlns:p14="http://schemas.microsoft.com/office/powerpoint/2010/main" val="2141184720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135C0A3-FEDD-4A2B-9BEB-59AD0AE2B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CFD"/>
          </a:solidFill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3FB99AA5-E464-4C3D-9F47-18FCB512C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2286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FRONTIER FIT WORKSHOP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3A2DC587-47F6-4FF0-A079-C3F3E3392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323850"/>
            <a:ext cx="381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21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D5EE20A5-8CAD-46F4-93D6-596D828D5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42950"/>
            <a:ext cx="1076325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Peer challenge</a:t>
            </a:r>
          </a:p>
        </p:txBody>
      </p:sp>
      <p:cxnSp>
        <p:nvCxnSpPr>
          <p:cNvPr id="20" name=""/>
          <p:cNvCxnSpPr/>
          <p:nvPr/>
        </p:nvCxnSpPr>
        <p:spPr>
          <a:xfrm xmlns:a="http://schemas.openxmlformats.org/drawingml/2006/main">
            <a:off x="514350" y="6457950"/>
            <a:ext cx="111633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DD8DE"/>
            </a:solidFill>
            <a:prstDash val="solid"/>
          </a:ln>
        </p:spPr>
      </p:cxn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F7A09472-172F-4213-B37A-9D83CA559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53200"/>
            <a:ext cx="66675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independent candidate prototype · not an official HBS product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8753D488-DA1F-4CAB-849E-F33C4C34C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553200"/>
            <a:ext cx="9906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21 / 24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3AF6E22-A8B0-44D0-A0BD-F453763B4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952625"/>
            <a:ext cx="5486400" cy="1905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5F7F8"/>
          </a:solidFill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3686FEDE-BE32-4A4A-BB2A-A9417B1F8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81225"/>
            <a:ext cx="5067300" cy="1447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Where could a polished error survive?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585F824-C6D7-4D23-B39E-13D7D6C42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952625"/>
            <a:ext cx="5486400" cy="1905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BECF45CF-3249-429D-8EA4-EDD44E147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181225"/>
            <a:ext cx="5067300" cy="1447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Is the test representative?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8D9F050-ECDD-40AE-8D96-96561DD38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48125"/>
            <a:ext cx="5486400" cy="1905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5F7F8"/>
          </a:solidFill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510ACF0D-BD6C-42DA-9588-5FE5B84AA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276725"/>
            <a:ext cx="5067300" cy="1447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Is the metric meaningful?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3AA51F6-6C81-4CBE-A3AD-E4E4045E9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048125"/>
            <a:ext cx="5486400" cy="19050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9FB76A0A-52B9-4863-B9B0-9DDB97CF2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276725"/>
            <a:ext cx="5067300" cy="1447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Is the action reversible?</a:t>
            </a:r>
          </a:p>
        </p:txBody>
      </p:sp>
    </p:spTree>
    <p:extLst>
      <p:ext uri="{BB962C8B-B14F-4D97-AF65-F5344CB8AC3E}">
        <p14:creationId xmlns:p14="http://schemas.microsoft.com/office/powerpoint/2010/main" val="1575019626"/>
      </p:ext>
    </p:extLst>
  </p:cSld>
</p:sld>
</file>

<file path=ppt/slides/slide2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CAF1DE2-2A5B-45F7-A9D7-815B7DA4B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CFD"/>
          </a:solidFill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4877E42C-442B-442C-BA6E-FE869E636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2286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FRONTIER FIT WORKSHOP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2C04F201-67DC-4316-A497-B9085167A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323850"/>
            <a:ext cx="381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22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6EF0A693-2AFE-4437-A8CD-000B94611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42950"/>
            <a:ext cx="1076325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Debrief: the pattern is the lesson</a:t>
            </a:r>
          </a:p>
        </p:txBody>
      </p:sp>
      <p:cxnSp>
        <p:nvCxnSpPr>
          <p:cNvPr id="30" name=""/>
          <p:cNvCxnSpPr/>
          <p:nvPr/>
        </p:nvCxnSpPr>
        <p:spPr>
          <a:xfrm xmlns:a="http://schemas.openxmlformats.org/drawingml/2006/main">
            <a:off x="514350" y="6457950"/>
            <a:ext cx="111633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DD8DE"/>
            </a:solidFill>
            <a:prstDash val="solid"/>
          </a:ln>
        </p:spPr>
      </p:cxn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CE34CDEB-AF19-4075-A045-BB9A7E8C0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53200"/>
            <a:ext cx="66675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independent candidate prototype · not an official HBS product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CC3DEBC6-1EDD-4AAF-9815-83A3CA679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553200"/>
            <a:ext cx="9906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22 / 24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C2A1FD2C-7506-48A5-BBE6-05CA7C415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809750"/>
            <a:ext cx="10096500" cy="109537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62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Where did you move the human checkpoint — and why?</a:t>
            </a:r>
          </a:p>
        </p:txBody>
      </p:sp>
      <p:cxnSp>
        <p:nvCxnSpPr>
          <p:cNvPr id="34" name=""/>
          <p:cNvCxnSpPr/>
          <p:nvPr/>
        </p:nvCxnSpPr>
        <p:spPr>
          <a:xfrm xmlns:a="http://schemas.openxmlformats.org/drawingml/2006/main">
            <a:off x="904875" y="4476750"/>
            <a:ext cx="1428750" cy="95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15C78"/>
            </a:solidFill>
            <a:prstDash val="solid"/>
          </a:ln>
        </p:spPr>
      </p:cxnSp>
      <p:cxnSp>
        <p:nvCxnSpPr>
          <p:cNvPr id="35" name=""/>
          <p:cNvCxnSpPr/>
          <p:nvPr/>
        </p:nvCxnSpPr>
        <p:spPr>
          <a:xfrm xmlns:a="http://schemas.openxmlformats.org/drawingml/2006/main">
            <a:off x="2333625" y="4095750"/>
            <a:ext cx="95" cy="38100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15C78"/>
            </a:solidFill>
            <a:prstDash val="solid"/>
          </a:ln>
        </p:spPr>
      </p:cxnSp>
      <p:cxnSp>
        <p:nvCxnSpPr>
          <p:cNvPr id="36" name=""/>
          <p:cNvCxnSpPr/>
          <p:nvPr/>
        </p:nvCxnSpPr>
        <p:spPr>
          <a:xfrm xmlns:a="http://schemas.openxmlformats.org/drawingml/2006/main">
            <a:off x="2524125" y="4095750"/>
            <a:ext cx="1428750" cy="95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15C78"/>
            </a:solidFill>
            <a:prstDash val="solid"/>
          </a:ln>
        </p:spPr>
      </p:cxnSp>
      <p:cxnSp>
        <p:nvCxnSpPr>
          <p:cNvPr id="37" name=""/>
          <p:cNvCxnSpPr/>
          <p:nvPr/>
        </p:nvCxnSpPr>
        <p:spPr>
          <a:xfrm xmlns:a="http://schemas.openxmlformats.org/drawingml/2006/main">
            <a:off x="3952875" y="4095750"/>
            <a:ext cx="95" cy="619125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15C78"/>
            </a:solidFill>
            <a:prstDash val="solid"/>
          </a:ln>
        </p:spPr>
      </p:cxnSp>
      <p:cxnSp>
        <p:nvCxnSpPr>
          <p:cNvPr id="38" name=""/>
          <p:cNvCxnSpPr/>
          <p:nvPr/>
        </p:nvCxnSpPr>
        <p:spPr>
          <a:xfrm xmlns:a="http://schemas.openxmlformats.org/drawingml/2006/main">
            <a:off x="4143375" y="4714875"/>
            <a:ext cx="1428750" cy="95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15C78"/>
            </a:solidFill>
            <a:prstDash val="solid"/>
          </a:ln>
        </p:spPr>
      </p:cxnSp>
      <p:cxnSp>
        <p:nvCxnSpPr>
          <p:cNvPr id="39" name=""/>
          <p:cNvCxnSpPr/>
          <p:nvPr/>
        </p:nvCxnSpPr>
        <p:spPr>
          <a:xfrm xmlns:a="http://schemas.openxmlformats.org/drawingml/2006/main">
            <a:off x="5572125" y="3571875"/>
            <a:ext cx="95" cy="114300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15C78"/>
            </a:solidFill>
            <a:prstDash val="solid"/>
          </a:ln>
        </p:spPr>
      </p:cxnSp>
      <p:cxnSp>
        <p:nvCxnSpPr>
          <p:cNvPr id="40" name=""/>
          <p:cNvCxnSpPr/>
          <p:nvPr/>
        </p:nvCxnSpPr>
        <p:spPr>
          <a:xfrm xmlns:a="http://schemas.openxmlformats.org/drawingml/2006/main">
            <a:off x="5762625" y="3571875"/>
            <a:ext cx="1428750" cy="95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15C78"/>
            </a:solidFill>
            <a:prstDash val="solid"/>
          </a:ln>
        </p:spPr>
      </p:cxnSp>
      <p:cxnSp>
        <p:nvCxnSpPr>
          <p:cNvPr id="41" name=""/>
          <p:cNvCxnSpPr/>
          <p:nvPr/>
        </p:nvCxnSpPr>
        <p:spPr>
          <a:xfrm xmlns:a="http://schemas.openxmlformats.org/drawingml/2006/main">
            <a:off x="7191375" y="3571875"/>
            <a:ext cx="95" cy="714375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15C78"/>
            </a:solidFill>
            <a:prstDash val="solid"/>
          </a:ln>
        </p:spPr>
      </p:cxnSp>
      <p:cxnSp>
        <p:nvCxnSpPr>
          <p:cNvPr id="42" name=""/>
          <p:cNvCxnSpPr/>
          <p:nvPr/>
        </p:nvCxnSpPr>
        <p:spPr>
          <a:xfrm xmlns:a="http://schemas.openxmlformats.org/drawingml/2006/main">
            <a:off x="7381875" y="4286250"/>
            <a:ext cx="1428750" cy="95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15C78"/>
            </a:solidFill>
            <a:prstDash val="solid"/>
          </a:ln>
        </p:spPr>
      </p:cxnSp>
      <p:cxnSp>
        <p:nvCxnSpPr>
          <p:cNvPr id="43" name=""/>
          <p:cNvCxnSpPr/>
          <p:nvPr/>
        </p:nvCxnSpPr>
        <p:spPr>
          <a:xfrm xmlns:a="http://schemas.openxmlformats.org/drawingml/2006/main">
            <a:off x="8810625" y="3381375"/>
            <a:ext cx="95" cy="904875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15C78"/>
            </a:solidFill>
            <a:prstDash val="solid"/>
          </a:ln>
        </p:spPr>
      </p:cxnSp>
      <p:cxnSp>
        <p:nvCxnSpPr>
          <p:cNvPr id="44" name=""/>
          <p:cNvCxnSpPr/>
          <p:nvPr/>
        </p:nvCxnSpPr>
        <p:spPr>
          <a:xfrm xmlns:a="http://schemas.openxmlformats.org/drawingml/2006/main">
            <a:off x="9001125" y="3381375"/>
            <a:ext cx="1428750" cy="95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15C78"/>
            </a:solidFill>
            <a:prstDash val="solid"/>
          </a:ln>
        </p:spPr>
      </p:cxnSp>
      <p:cxnSp>
        <p:nvCxnSpPr>
          <p:cNvPr id="45" name=""/>
          <p:cNvCxnSpPr/>
          <p:nvPr/>
        </p:nvCxnSpPr>
        <p:spPr>
          <a:xfrm xmlns:a="http://schemas.openxmlformats.org/drawingml/2006/main">
            <a:off x="10429875" y="3381375"/>
            <a:ext cx="95" cy="714375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15C78"/>
            </a:solidFill>
            <a:prstDash val="solid"/>
          </a:ln>
        </p:spPr>
      </p:cxnSp>
      <p:cxnSp>
        <p:nvCxnSpPr>
          <p:cNvPr id="46" name=""/>
          <p:cNvCxnSpPr/>
          <p:nvPr/>
        </p:nvCxnSpPr>
        <p:spPr>
          <a:xfrm xmlns:a="http://schemas.openxmlformats.org/drawingml/2006/main">
            <a:off x="10620375" y="4095750"/>
            <a:ext cx="1428750" cy="95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15C78"/>
            </a:solidFill>
            <a:prstDash val="solid"/>
          </a:ln>
        </p:spPr>
      </p:cxn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1BA3E3F-52ED-4C73-BF39-F375DF4E0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4196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C7A7B"/>
          </a:solidFill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ED934A5-47B0-4FC2-BDE6-49181D999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6225" y="465772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C7A7B"/>
          </a:solidFill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DB7CCD2-78AA-4FB6-993E-6E32EF854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24725" y="42291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C7A7B"/>
          </a:solidFill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248FB86-9AD2-480E-AE8F-09AF44603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63225" y="40386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14E3B"/>
          </a:solidFill>
        </p:spPr>
      </p:sp>
    </p:spTree>
    <p:extLst>
      <p:ext uri="{BB962C8B-B14F-4D97-AF65-F5344CB8AC3E}">
        <p14:creationId xmlns:p14="http://schemas.microsoft.com/office/powerpoint/2010/main" val="256116058"/>
      </p:ext>
    </p:extLst>
  </p:cSld>
</p:sld>
</file>

<file path=ppt/slides/slide2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22002DB-7099-49AB-9BF6-5624B1E93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CFD"/>
          </a:solidFill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CBEB8971-4F73-4F18-8CB6-3E93A3590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2286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FRONTIER FIT WORKSHOP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0DA5E747-1D26-401A-99CE-EAC47763F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323850"/>
            <a:ext cx="381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23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C62D0A07-6A01-4CD8-8DB2-B79A0DAEC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42950"/>
            <a:ext cx="1076325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Your seven-day experiment</a:t>
            </a:r>
          </a:p>
        </p:txBody>
      </p:sp>
      <p:cxnSp>
        <p:nvCxnSpPr>
          <p:cNvPr id="35" name=""/>
          <p:cNvCxnSpPr/>
          <p:nvPr/>
        </p:nvCxnSpPr>
        <p:spPr>
          <a:xfrm xmlns:a="http://schemas.openxmlformats.org/drawingml/2006/main">
            <a:off x="514350" y="6457950"/>
            <a:ext cx="111633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DD8DE"/>
            </a:solidFill>
            <a:prstDash val="solid"/>
          </a:ln>
        </p:spPr>
      </p:cxn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50ADE5CB-BA1F-4D86-96C7-7D07E01C4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53200"/>
            <a:ext cx="66675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independent candidate prototype · not an official HBS product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5D7841E5-9AFC-419D-A0C3-30C09AC10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553200"/>
            <a:ext cx="9906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23 / 24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86B4CE8-E1F4-428A-BF83-9F9EBD72D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762250"/>
            <a:ext cx="1749425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D06EC48F-49F7-4F6D-A851-F021ED927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1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2EDB4086-FD89-4B31-9452-7D389575D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219450"/>
            <a:ext cx="1520825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owner</a:t>
            </a:r>
          </a:p>
        </p:txBody>
      </p:sp>
      <p:cxnSp>
        <p:nvCxnSpPr>
          <p:cNvPr id="41" name=""/>
          <p:cNvCxnSpPr/>
          <p:nvPr/>
        </p:nvCxnSpPr>
        <p:spPr>
          <a:xfrm xmlns:a="http://schemas.openxmlformats.org/drawingml/2006/main">
            <a:off x="2263775" y="3324225"/>
            <a:ext cx="13335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15C78"/>
            </a:solidFill>
            <a:prstDash val="solid"/>
          </a:ln>
        </p:spPr>
      </p:cxn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278FB7A-941C-4845-87E7-586A19153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7125" y="2762250"/>
            <a:ext cx="1749425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887A6ADD-4FC4-49F4-920E-3ABFDC94F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1425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E7E3D669-E817-478F-BE81-C38F9AFE8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1425" y="3219450"/>
            <a:ext cx="1520825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first case</a:t>
            </a:r>
          </a:p>
        </p:txBody>
      </p:sp>
      <p:cxnSp>
        <p:nvCxnSpPr>
          <p:cNvPr id="45" name=""/>
          <p:cNvCxnSpPr/>
          <p:nvPr/>
        </p:nvCxnSpPr>
        <p:spPr>
          <a:xfrm xmlns:a="http://schemas.openxmlformats.org/drawingml/2006/main">
            <a:off x="4146550" y="3324225"/>
            <a:ext cx="13335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15C78"/>
            </a:solidFill>
            <a:prstDash val="solid"/>
          </a:ln>
        </p:spPr>
      </p:cxn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DF9A11E-8715-4E1A-BE62-5266A2401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9900" y="2762250"/>
            <a:ext cx="1749425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DDEBF0"/>
          </a:solidFill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CC64CEBE-6137-4E81-BDEC-05DBB2862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420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539AC9F3-E6D9-4A77-BD5A-068DF7202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4200" y="3219450"/>
            <a:ext cx="1520825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baseline</a:t>
            </a:r>
          </a:p>
        </p:txBody>
      </p:sp>
      <p:cxnSp>
        <p:nvCxnSpPr>
          <p:cNvPr id="49" name=""/>
          <p:cNvCxnSpPr/>
          <p:nvPr/>
        </p:nvCxnSpPr>
        <p:spPr>
          <a:xfrm xmlns:a="http://schemas.openxmlformats.org/drawingml/2006/main">
            <a:off x="6029325" y="3324225"/>
            <a:ext cx="13335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15C78"/>
            </a:solidFill>
            <a:prstDash val="solid"/>
          </a:ln>
        </p:spPr>
      </p:cxn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405186E-D9D7-458E-800E-C290269D8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2762250"/>
            <a:ext cx="1749425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7F8C24CE-42EA-4109-85BC-AE3E62B1A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76975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4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9F52B621-70EE-4432-8D03-5D9D56E8D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76975" y="3219450"/>
            <a:ext cx="1520825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success metric</a:t>
            </a:r>
          </a:p>
        </p:txBody>
      </p:sp>
      <p:cxnSp>
        <p:nvCxnSpPr>
          <p:cNvPr id="53" name=""/>
          <p:cNvCxnSpPr/>
          <p:nvPr/>
        </p:nvCxnSpPr>
        <p:spPr>
          <a:xfrm xmlns:a="http://schemas.openxmlformats.org/drawingml/2006/main">
            <a:off x="7912100" y="3324225"/>
            <a:ext cx="13335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15C78"/>
            </a:solidFill>
            <a:prstDash val="solid"/>
          </a:ln>
        </p:spPr>
      </p:cxn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1FDC50E-A9AD-40AF-87A7-5D6473433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5450" y="2762250"/>
            <a:ext cx="1749425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4905E864-8F04-4F8B-AFF0-6829B1EB8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9750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5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B5A2C7BC-C62F-4621-80F0-6B7175851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9750" y="3219450"/>
            <a:ext cx="1520825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stop rule</a:t>
            </a:r>
          </a:p>
        </p:txBody>
      </p:sp>
      <p:cxnSp>
        <p:nvCxnSpPr>
          <p:cNvPr id="57" name=""/>
          <p:cNvCxnSpPr/>
          <p:nvPr/>
        </p:nvCxnSpPr>
        <p:spPr>
          <a:xfrm xmlns:a="http://schemas.openxmlformats.org/drawingml/2006/main">
            <a:off x="9794875" y="3324225"/>
            <a:ext cx="133350" cy="95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215C78"/>
            </a:solidFill>
            <a:prstDash val="solid"/>
          </a:ln>
        </p:spPr>
      </p:cxn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A12AE94-4112-4F7A-8DBF-745BD96F7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8225" y="2762250"/>
            <a:ext cx="1749425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08C6095A-54A2-4DA0-806F-553BEE7E5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42525" y="2876550"/>
            <a:ext cx="28575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6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DF085630-3788-4195-843E-DDAAD7C56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42525" y="3219450"/>
            <a:ext cx="1520825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review date</a:t>
            </a:r>
          </a:p>
        </p:txBody>
      </p:sp>
    </p:spTree>
    <p:extLst>
      <p:ext uri="{BB962C8B-B14F-4D97-AF65-F5344CB8AC3E}">
        <p14:creationId xmlns:p14="http://schemas.microsoft.com/office/powerpoint/2010/main" val="878267341"/>
      </p:ext>
    </p:extLst>
  </p:cSld>
</p:sld>
</file>

<file path=ppt/slides/slide2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498902D-028E-4481-A542-9B52CEAA1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CFD"/>
          </a:solidFill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19986B6-F7CC-40F3-BFA3-70FCF9876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1095375"/>
            <a:ext cx="3619500" cy="3619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28575">
            <a:solidFill>
              <a:srgbClr val="215C78"/>
            </a:solidFill>
            <a:prstDash val="solid"/>
          </a:ln>
        </p:spPr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1AA257E5-5335-4EFA-A761-7D5714EAD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95300"/>
            <a:ext cx="2667000" cy="238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PROOF OF WORK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8CD6C0D5-CE18-4881-A8FE-4DF258B52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543050"/>
            <a:ext cx="6953250" cy="2095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One commitment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43184EEC-F927-4DE7-BCF9-74D8BBD45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67125"/>
            <a:ext cx="8001000" cy="1428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In the next seven days, I will test __________ before allowing AI to __________.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96EA5C1A-392F-4D28-82C8-243E17AC7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343650"/>
            <a:ext cx="6667500" cy="171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independent candidate prototype · not an official HBS product</a:t>
            </a:r>
          </a:p>
        </p:txBody>
      </p:sp>
    </p:spTree>
    <p:extLst>
      <p:ext uri="{BB962C8B-B14F-4D97-AF65-F5344CB8AC3E}">
        <p14:creationId xmlns:p14="http://schemas.microsoft.com/office/powerpoint/2010/main" val="958967299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2A5EBF8-C77A-48F8-B7C0-61DB34BC6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CFD"/>
          </a:solidFill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1A08A74C-A710-45EC-9A0F-6759EEE16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2286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FRONTIER FIT WORKSHOP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21C23D4B-449C-42A1-8053-D9691F02C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323850"/>
            <a:ext cx="381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03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62E2398A-E298-4364-AF74-3A2C35E0C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42950"/>
            <a:ext cx="1076325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Your outcome today</a:t>
            </a:r>
          </a:p>
        </p:txBody>
      </p:sp>
      <p:cxnSp>
        <p:nvCxnSpPr>
          <p:cNvPr id="16" name=""/>
          <p:cNvCxnSpPr/>
          <p:nvPr/>
        </p:nvCxnSpPr>
        <p:spPr>
          <a:xfrm xmlns:a="http://schemas.openxmlformats.org/drawingml/2006/main">
            <a:off x="514350" y="6457950"/>
            <a:ext cx="111633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DD8DE"/>
            </a:solidFill>
            <a:prstDash val="solid"/>
          </a:ln>
        </p:spPr>
      </p:cxn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C1041662-C7D0-4BF6-8246-2B410BEB6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53200"/>
            <a:ext cx="66675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independent candidate prototype · not an official HBS product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636C6CAB-D726-4ED0-AD7E-A0FA8F341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553200"/>
            <a:ext cx="9906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3 / 24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F6117A4B-2ACB-4E6C-99B1-CC44A311D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190750"/>
            <a:ext cx="10629900" cy="2000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Leave with a tested hypothesis for one task, one human–AI operating mode, and one seven-day experiment.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BE1766BE-9900-4E1F-93B2-862DAC072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4953000"/>
            <a:ext cx="1714500" cy="33337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C7A7B"/>
                </a:solidFill>
                <a:latin typeface="Arial"/>
                <a:ea typeface="Arial"/>
                <a:cs typeface="Arial"/>
              </a:defRPr>
            </a:pPr>
            <a:r>
              <a:t>TEST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A92A4406-A843-4CF6-A5F8-67F29E87E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4953000"/>
            <a:ext cx="1714500" cy="33337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C7A7B"/>
                </a:solidFill>
                <a:latin typeface="Arial"/>
                <a:ea typeface="Arial"/>
                <a:cs typeface="Arial"/>
              </a:defRPr>
            </a:pPr>
            <a:r>
              <a:t>ASSIGN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3A0FAB91-2F68-4F03-AE20-657AB05BB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4953000"/>
            <a:ext cx="1714500" cy="33337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C7A7B"/>
                </a:solidFill>
                <a:latin typeface="Arial"/>
                <a:ea typeface="Arial"/>
                <a:cs typeface="Arial"/>
              </a:defRPr>
            </a:pPr>
            <a:r>
              <a:t>ACT</a:t>
            </a:r>
          </a:p>
        </p:txBody>
      </p:sp>
    </p:spTree>
    <p:extLst>
      <p:ext uri="{BB962C8B-B14F-4D97-AF65-F5344CB8AC3E}">
        <p14:creationId xmlns:p14="http://schemas.microsoft.com/office/powerpoint/2010/main" val="484086541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831E3C1-F788-4285-B555-6D7A10A85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CFD"/>
          </a:solidFill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4CFD7BF4-343C-4754-9797-B9755315D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2286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FRONTIER FIT WORKSHOP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1306EC93-2360-49E7-9092-DFD7C8300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323850"/>
            <a:ext cx="381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04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A2FFB326-5C21-4ADE-A619-412DD7470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42950"/>
            <a:ext cx="1076325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The study asked a practical question</a:t>
            </a:r>
          </a:p>
        </p:txBody>
      </p:sp>
      <p:cxnSp>
        <p:nvCxnSpPr>
          <p:cNvPr id="21" name=""/>
          <p:cNvCxnSpPr/>
          <p:nvPr/>
        </p:nvCxnSpPr>
        <p:spPr>
          <a:xfrm xmlns:a="http://schemas.openxmlformats.org/drawingml/2006/main">
            <a:off x="514350" y="6457950"/>
            <a:ext cx="111633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DD8DE"/>
            </a:solidFill>
            <a:prstDash val="solid"/>
          </a:ln>
        </p:spPr>
      </p:cxn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2DC003C8-2162-471F-9B68-8E56243B5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53200"/>
            <a:ext cx="66675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independent candidate prototype · not an official HBS product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DCD78450-CE40-436F-81C1-B178DE404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553200"/>
            <a:ext cx="9906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4 / 24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F65C7890-D77B-4BA9-BBD7-9EC652665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190750"/>
            <a:ext cx="10629900" cy="2000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300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What happens when highly skilled knowledge workers use AI on realistic work?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161ACFD-B059-41BF-922E-6A077DEF3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762500"/>
            <a:ext cx="20955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A5FB6234-3545-40CA-A6FB-1AF088A5D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886325"/>
            <a:ext cx="1905000" cy="2095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758 BCG consultants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A465833-41B8-49CC-B687-B6F1C60A9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4762500"/>
            <a:ext cx="20955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3402DB4D-5719-480F-8846-FFD7D68DA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4886325"/>
            <a:ext cx="1905000" cy="2095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preregistered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481121F-01DA-421C-811E-B07EA611F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57850" y="4762500"/>
            <a:ext cx="20955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4C1DF1DA-0FFA-4D71-8437-11E8F2D50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4886325"/>
            <a:ext cx="1905000" cy="2095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randomized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D97AE48-327C-4A29-9F15-1EF67290D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762500"/>
            <a:ext cx="2095500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7BF235F8-CAD2-4D2B-B264-197B09A7E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886325"/>
            <a:ext cx="1905000" cy="2095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lab-in-the-field</a:t>
            </a:r>
          </a:p>
        </p:txBody>
      </p:sp>
    </p:spTree>
    <p:extLst>
      <p:ext uri="{BB962C8B-B14F-4D97-AF65-F5344CB8AC3E}">
        <p14:creationId xmlns:p14="http://schemas.microsoft.com/office/powerpoint/2010/main" val="1014526122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E1A58C5-3577-4C37-8B88-15F741C4A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CFD"/>
          </a:solidFill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B4A25ADD-E9D6-48CF-8060-FEB454F31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2286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FRONTIER FIT WORKSHOP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FB6D59CF-2DDA-47D2-9F59-71EBC9014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323850"/>
            <a:ext cx="381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05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9EA8CF40-5E36-4720-8EDD-87BA8B91E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42950"/>
            <a:ext cx="1076325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Same professionals. Different task fit.</a:t>
            </a:r>
          </a:p>
        </p:txBody>
      </p:sp>
      <p:cxnSp>
        <p:nvCxnSpPr>
          <p:cNvPr id="19" name=""/>
          <p:cNvCxnSpPr/>
          <p:nvPr/>
        </p:nvCxnSpPr>
        <p:spPr>
          <a:xfrm xmlns:a="http://schemas.openxmlformats.org/drawingml/2006/main">
            <a:off x="514350" y="6457950"/>
            <a:ext cx="111633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DD8DE"/>
            </a:solidFill>
            <a:prstDash val="solid"/>
          </a:ln>
        </p:spPr>
      </p:cxn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306998BA-FD67-4CD3-BDA0-D5B404907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53200"/>
            <a:ext cx="66675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independent candidate prototype · not an official HBS product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0EA9F79A-5903-49B4-A73A-7E3830B6F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553200"/>
            <a:ext cx="9906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5 / 24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2DEE5BD-DE92-4842-8DE2-1AAAD25FB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95500"/>
            <a:ext cx="4953000" cy="2952750"/>
          </a:xfrm>
          <a:prstGeom xmlns:a="http://schemas.openxmlformats.org/drawingml/2006/main" prst="roundRect">
            <a:avLst>
              <a:gd name="adj" fmla="val 2581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C556BCA2-ECCB-4BEB-9870-118340B1C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428875"/>
            <a:ext cx="4343400" cy="52387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inside the tested frontier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7A579AAE-50E1-4C93-8C19-3024F4A14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190875"/>
            <a:ext cx="4343400" cy="1333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innovation + go-to-market work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B77DBA7-03C6-4240-AD65-F4987220A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095500"/>
            <a:ext cx="4953000" cy="2952750"/>
          </a:xfrm>
          <a:prstGeom xmlns:a="http://schemas.openxmlformats.org/drawingml/2006/main" prst="roundRect">
            <a:avLst>
              <a:gd name="adj" fmla="val 2581"/>
            </a:avLst>
          </a:prstGeom>
          <a:solidFill xmlns:a="http://schemas.openxmlformats.org/drawingml/2006/main">
            <a:srgbClr val="F9EFEC"/>
          </a:solidFill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40AD8097-A41E-4F66-A293-F7DC0D02B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28875"/>
            <a:ext cx="4343400" cy="52387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B14E3B"/>
                </a:solidFill>
                <a:latin typeface="Arial"/>
                <a:ea typeface="Arial"/>
                <a:cs typeface="Arial"/>
              </a:defRPr>
            </a:pPr>
            <a:r>
              <a:t>outside the tested frontier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8E64564E-B549-4439-9BF4-0711B41FE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190875"/>
            <a:ext cx="4343400" cy="1333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brand-strategy diagnosis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4DACCE44-F6B6-466B-8C39-763C4601E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334000"/>
            <a:ext cx="10572750" cy="476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No AI  /  GPT-4  /  GPT-4 + brief overview</a:t>
            </a:r>
          </a:p>
        </p:txBody>
      </p:sp>
    </p:spTree>
    <p:extLst>
      <p:ext uri="{BB962C8B-B14F-4D97-AF65-F5344CB8AC3E}">
        <p14:creationId xmlns:p14="http://schemas.microsoft.com/office/powerpoint/2010/main" val="486583163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873E87E-11F4-4851-B654-C8132F477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CFD"/>
          </a:solidFill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CAF34F12-E790-4408-B598-B417E157B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2286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FRONTIER FIT WORKSHOP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4EE158FA-7591-48F4-925E-14CB784A7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323850"/>
            <a:ext cx="381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06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D192A37C-7487-4AA9-AE31-05D1F51D1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42950"/>
            <a:ext cx="1076325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Inside the frontier, AI raised performance</a:t>
            </a:r>
          </a:p>
        </p:txBody>
      </p:sp>
      <p:cxnSp>
        <p:nvCxnSpPr>
          <p:cNvPr id="22" name=""/>
          <p:cNvCxnSpPr/>
          <p:nvPr/>
        </p:nvCxnSpPr>
        <p:spPr>
          <a:xfrm xmlns:a="http://schemas.openxmlformats.org/drawingml/2006/main">
            <a:off x="514350" y="6457950"/>
            <a:ext cx="111633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DD8DE"/>
            </a:solidFill>
            <a:prstDash val="solid"/>
          </a:ln>
        </p:spPr>
      </p:cxn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0A0ECB14-BEC6-49B9-ACF4-76CB550E4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53200"/>
            <a:ext cx="66675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independent candidate prototype · not an official HBS product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C88756D9-B686-433F-A0FA-70C784886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553200"/>
            <a:ext cx="9906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6 / 24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87CAAEE-7FC5-4235-9415-5FF61FEDD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095500"/>
            <a:ext cx="3568700" cy="2476500"/>
          </a:xfrm>
          <a:prstGeom xmlns:a="http://schemas.openxmlformats.org/drawingml/2006/main" prst="roundRect">
            <a:avLst>
              <a:gd name="adj" fmla="val 3077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35A64712-5717-4E94-956C-B593F79AA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14600"/>
            <a:ext cx="32258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600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+12.2%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86C3BDE4-3C49-44C0-B5F2-370BC90B8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476625"/>
            <a:ext cx="3149600" cy="666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subtasks completed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7298DD8-8745-4B10-9A40-526B38BE4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1650" y="2095500"/>
            <a:ext cx="3568700" cy="2476500"/>
          </a:xfrm>
          <a:prstGeom xmlns:a="http://schemas.openxmlformats.org/drawingml/2006/main" prst="roundRect">
            <a:avLst>
              <a:gd name="adj" fmla="val 3077"/>
            </a:avLst>
          </a:prstGeom>
          <a:solidFill xmlns:a="http://schemas.openxmlformats.org/drawingml/2006/main">
            <a:srgbClr val="EEF4F7"/>
          </a:solidFill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4185A439-C64E-4A5A-B28F-46664A9D4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83100" y="2514600"/>
            <a:ext cx="32258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600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25.1%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625BF2C4-6314-4D6D-8022-383D899C3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1200" y="3476625"/>
            <a:ext cx="3149600" cy="666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faster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6B06132-41F9-4CD5-894B-5A26328CD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08950" y="2095500"/>
            <a:ext cx="3568700" cy="2476500"/>
          </a:xfrm>
          <a:prstGeom xmlns:a="http://schemas.openxmlformats.org/drawingml/2006/main" prst="roundRect">
            <a:avLst>
              <a:gd name="adj" fmla="val 3077"/>
            </a:avLst>
          </a:prstGeom>
          <a:solidFill xmlns:a="http://schemas.openxmlformats.org/drawingml/2006/main">
            <a:srgbClr val="F9EFEC"/>
          </a:solidFill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E4AC1747-704F-4834-88F5-A393F9BB3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514600"/>
            <a:ext cx="32258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600" b="1">
                <a:solidFill>
                  <a:srgbClr val="B14E3B"/>
                </a:solidFill>
                <a:latin typeface="Arial"/>
                <a:ea typeface="Arial"/>
                <a:cs typeface="Arial"/>
              </a:defRPr>
            </a:pPr>
            <a:r>
              <a:t>≈32%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A159E237-D12B-4BC3-8B0F-83D7CF07D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18500" y="3476625"/>
            <a:ext cx="3149600" cy="666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higher quality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41E1396F-9F96-4465-A178-01CD55FEC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143500"/>
            <a:ext cx="11163300" cy="476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 this task and study</a:t>
            </a:r>
          </a:p>
        </p:txBody>
      </p:sp>
    </p:spTree>
    <p:extLst>
      <p:ext uri="{BB962C8B-B14F-4D97-AF65-F5344CB8AC3E}">
        <p14:creationId xmlns:p14="http://schemas.microsoft.com/office/powerpoint/2010/main" val="1878546076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8FF2FCF-115A-4278-807A-A2CAFB805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CFD"/>
          </a:solidFill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562FE47B-125C-49AF-B567-EFFD96D14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2286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FRONTIER FIT WORKSHOP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7343B3DC-96BF-49B3-B3BD-5B8AE4DE1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323850"/>
            <a:ext cx="381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07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942D3B51-E96C-4121-88F1-7147A0513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42950"/>
            <a:ext cx="1076325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Outside the frontier, accuracy fell</a:t>
            </a:r>
          </a:p>
        </p:txBody>
      </p:sp>
      <p:cxnSp>
        <p:nvCxnSpPr>
          <p:cNvPr id="24" name=""/>
          <p:cNvCxnSpPr/>
          <p:nvPr/>
        </p:nvCxnSpPr>
        <p:spPr>
          <a:xfrm xmlns:a="http://schemas.openxmlformats.org/drawingml/2006/main">
            <a:off x="514350" y="6457950"/>
            <a:ext cx="111633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DD8DE"/>
            </a:solidFill>
            <a:prstDash val="solid"/>
          </a:ln>
        </p:spPr>
      </p:cxn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98775271-66AA-4B87-96A7-C418F6F7B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53200"/>
            <a:ext cx="66675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independent candidate prototype · not an official HBS product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47388758-BCED-4293-9FC9-2F7B6ACB2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553200"/>
            <a:ext cx="9906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7 / 24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34903FB9-6945-46AE-8202-35BCE5BCB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05050"/>
            <a:ext cx="2000250" cy="342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No AI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D44616C-A590-4A3D-90DB-E27D8EC11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143125"/>
            <a:ext cx="7143750" cy="619125"/>
          </a:xfrm>
          <a:prstGeom xmlns:a="http://schemas.openxmlformats.org/drawingml/2006/main" prst="roundRect">
            <a:avLst>
              <a:gd name="adj" fmla="val 12308"/>
            </a:avLst>
          </a:prstGeom>
          <a:solidFill xmlns:a="http://schemas.openxmlformats.org/drawingml/2006/main">
            <a:srgbClr val="EEF1F3"/>
          </a:solidFill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399DFB4-D48E-4F38-A295-E983025AB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143125"/>
            <a:ext cx="6036469" cy="619125"/>
          </a:xfrm>
          <a:prstGeom xmlns:a="http://schemas.openxmlformats.org/drawingml/2006/main" prst="roundRect">
            <a:avLst>
              <a:gd name="adj" fmla="val 12308"/>
            </a:avLst>
          </a:prstGeom>
          <a:solidFill xmlns:a="http://schemas.openxmlformats.org/drawingml/2006/main">
            <a:srgbClr val="17242D"/>
          </a:solidFill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D598D613-A562-4C66-B010-E4DA96AA2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2305050"/>
            <a:ext cx="952500" cy="33337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84.5%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888B0867-A608-4B78-BB55-593EE385E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00425"/>
            <a:ext cx="2000250" cy="342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GPT-4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9C76A58-C229-412F-8F7A-537A7E6CB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238500"/>
            <a:ext cx="7143750" cy="619125"/>
          </a:xfrm>
          <a:prstGeom xmlns:a="http://schemas.openxmlformats.org/drawingml/2006/main" prst="roundRect">
            <a:avLst>
              <a:gd name="adj" fmla="val 12308"/>
            </a:avLst>
          </a:prstGeom>
          <a:solidFill xmlns:a="http://schemas.openxmlformats.org/drawingml/2006/main">
            <a:srgbClr val="EEF1F3"/>
          </a:solidFill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4A0130E-D64F-409B-9FCD-113E80146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238500"/>
            <a:ext cx="5043488" cy="619125"/>
          </a:xfrm>
          <a:prstGeom xmlns:a="http://schemas.openxmlformats.org/drawingml/2006/main" prst="roundRect">
            <a:avLst>
              <a:gd name="adj" fmla="val 12308"/>
            </a:avLst>
          </a:prstGeom>
          <a:solidFill xmlns:a="http://schemas.openxmlformats.org/drawingml/2006/main">
            <a:srgbClr val="215C78"/>
          </a:solidFill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97204218-140C-4CFC-B882-FD08900ED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3400425"/>
            <a:ext cx="952500" cy="33337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70.6%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5B1C18DD-FB4B-4998-8312-B1B260C55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95800"/>
            <a:ext cx="2000250" cy="342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GPT-4 + overview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9DBDF7E-200A-4F0A-A1E2-99D639020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4333875"/>
            <a:ext cx="7143750" cy="619125"/>
          </a:xfrm>
          <a:prstGeom xmlns:a="http://schemas.openxmlformats.org/drawingml/2006/main" prst="roundRect">
            <a:avLst>
              <a:gd name="adj" fmla="val 12308"/>
            </a:avLst>
          </a:prstGeom>
          <a:solidFill xmlns:a="http://schemas.openxmlformats.org/drawingml/2006/main">
            <a:srgbClr val="EEF1F3"/>
          </a:solidFill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A2C427F-BD78-4669-BC71-C9D13B9CA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4333875"/>
            <a:ext cx="4286250" cy="619125"/>
          </a:xfrm>
          <a:prstGeom xmlns:a="http://schemas.openxmlformats.org/drawingml/2006/main" prst="roundRect">
            <a:avLst>
              <a:gd name="adj" fmla="val 12308"/>
            </a:avLst>
          </a:prstGeom>
          <a:solidFill xmlns:a="http://schemas.openxmlformats.org/drawingml/2006/main">
            <a:srgbClr val="B14E3B"/>
          </a:solidFill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EDC4573B-7738-44AC-A4CA-4D8893726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4495800"/>
            <a:ext cx="952500" cy="33337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60%</a:t>
            </a:r>
          </a:p>
        </p:txBody>
      </p:sp>
    </p:spTree>
    <p:extLst>
      <p:ext uri="{BB962C8B-B14F-4D97-AF65-F5344CB8AC3E}">
        <p14:creationId xmlns:p14="http://schemas.microsoft.com/office/powerpoint/2010/main" val="1510607697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97FA3E0-2F7A-4633-B3A6-261F0FD1B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CFD"/>
          </a:solidFill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49A4C9D8-ABB1-4607-B71F-09F55EAC1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2286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FRONTIER FIT WORKSHOP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DE10C7BF-7AE5-4031-BEED-769246522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323850"/>
            <a:ext cx="381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08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2DAF14E3-C5A1-47C9-9238-2E47BD532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42950"/>
            <a:ext cx="1076325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Coherent is not the same as correct</a:t>
            </a:r>
          </a:p>
        </p:txBody>
      </p:sp>
      <p:cxnSp>
        <p:nvCxnSpPr>
          <p:cNvPr id="15" name=""/>
          <p:cNvCxnSpPr/>
          <p:nvPr/>
        </p:nvCxnSpPr>
        <p:spPr>
          <a:xfrm xmlns:a="http://schemas.openxmlformats.org/drawingml/2006/main">
            <a:off x="514350" y="6457950"/>
            <a:ext cx="111633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DD8DE"/>
            </a:solidFill>
            <a:prstDash val="solid"/>
          </a:ln>
        </p:spPr>
      </p:cxn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3E9C324A-C06E-454F-84E2-C11FEA920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53200"/>
            <a:ext cx="66675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independent candidate prototype · not an official HBS product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66B8DCF4-6B4B-4DA9-9631-50E8F5FC7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553200"/>
            <a:ext cx="9906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8 / 24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DA02F7EA-31C5-4955-A39A-0351E1312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190750"/>
            <a:ext cx="10629900" cy="2000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300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Fluency can hide a verification failure.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5E76DC2-B50C-4CCB-8155-9EF644D2A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762500"/>
            <a:ext cx="914400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F9EFEC"/>
          </a:solidFill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6B597971-3C76-4EC5-994C-74898D339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2125" y="4972050"/>
            <a:ext cx="8667750" cy="33337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B14E3B"/>
                </a:solidFill>
                <a:latin typeface="Arial"/>
                <a:ea typeface="Arial"/>
                <a:cs typeface="Arial"/>
              </a:defRPr>
            </a:pPr>
            <a:r>
              <a:t>A polished answer can let a wrong conclusion travel farther.</a:t>
            </a:r>
          </a:p>
        </p:txBody>
      </p:sp>
    </p:spTree>
    <p:extLst>
      <p:ext uri="{BB962C8B-B14F-4D97-AF65-F5344CB8AC3E}">
        <p14:creationId xmlns:p14="http://schemas.microsoft.com/office/powerpoint/2010/main" val="1792613565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79D9ECE-B66E-4F4B-81F8-98A064F79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CFD"/>
          </a:solidFill>
        </p:spPr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66FBF1E6-434A-49C9-AB1A-00FAC0F28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"/>
            <a:ext cx="2286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FRONTIER FIT WORKSHOP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B6DA454A-C583-4163-A5E5-0C1233071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323850"/>
            <a:ext cx="3810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09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8702DE7C-6EBC-43F3-8866-62D2C25E6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742950"/>
            <a:ext cx="1076325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7242D"/>
                </a:solidFill>
                <a:latin typeface="Arial"/>
                <a:ea typeface="Arial"/>
                <a:cs typeface="Arial"/>
              </a:defRPr>
            </a:pPr>
            <a:r>
              <a:t>The frontier is jagged</a:t>
            </a:r>
          </a:p>
        </p:txBody>
      </p:sp>
      <p:cxnSp>
        <p:nvCxnSpPr>
          <p:cNvPr id="30" name=""/>
          <p:cNvCxnSpPr/>
          <p:nvPr/>
        </p:nvCxnSpPr>
        <p:spPr>
          <a:xfrm xmlns:a="http://schemas.openxmlformats.org/drawingml/2006/main">
            <a:off x="514350" y="6457950"/>
            <a:ext cx="111633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DD8DE"/>
            </a:solidFill>
            <a:prstDash val="solid"/>
          </a:ln>
        </p:spPr>
      </p:cxn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019FEEBE-A23D-407F-BD83-0840A3F7A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553200"/>
            <a:ext cx="66675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independent candidate prototype · not an official HBS product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57DD4F6E-6FDC-48BF-8BC9-749E01C21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0" y="6553200"/>
            <a:ext cx="990600" cy="1524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5F707B"/>
                </a:solidFill>
                <a:latin typeface="Arial"/>
                <a:ea typeface="Arial"/>
                <a:cs typeface="Arial"/>
              </a:defRPr>
            </a:pPr>
            <a:r>
              <a:t>9 / 24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A3C390C9-2B93-42DE-AF7C-1F5F583FC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809750"/>
            <a:ext cx="10096500" cy="109537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625" b="1">
                <a:solidFill>
                  <a:srgbClr val="215C78"/>
                </a:solidFill>
                <a:latin typeface="Arial"/>
                <a:ea typeface="Arial"/>
                <a:cs typeface="Arial"/>
              </a:defRPr>
            </a:pPr>
            <a:r>
              <a:t>Similar-looking tasks can sit on opposite sides of AI capability.</a:t>
            </a:r>
          </a:p>
        </p:txBody>
      </p:sp>
      <p:cxnSp>
        <p:nvCxnSpPr>
          <p:cNvPr id="34" name=""/>
          <p:cNvCxnSpPr/>
          <p:nvPr/>
        </p:nvCxnSpPr>
        <p:spPr>
          <a:xfrm xmlns:a="http://schemas.openxmlformats.org/drawingml/2006/main">
            <a:off x="904875" y="4476750"/>
            <a:ext cx="1428750" cy="95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15C78"/>
            </a:solidFill>
            <a:prstDash val="solid"/>
          </a:ln>
        </p:spPr>
      </p:cxnSp>
      <p:cxnSp>
        <p:nvCxnSpPr>
          <p:cNvPr id="35" name=""/>
          <p:cNvCxnSpPr/>
          <p:nvPr/>
        </p:nvCxnSpPr>
        <p:spPr>
          <a:xfrm xmlns:a="http://schemas.openxmlformats.org/drawingml/2006/main">
            <a:off x="2333625" y="4095750"/>
            <a:ext cx="95" cy="38100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15C78"/>
            </a:solidFill>
            <a:prstDash val="solid"/>
          </a:ln>
        </p:spPr>
      </p:cxnSp>
      <p:cxnSp>
        <p:nvCxnSpPr>
          <p:cNvPr id="36" name=""/>
          <p:cNvCxnSpPr/>
          <p:nvPr/>
        </p:nvCxnSpPr>
        <p:spPr>
          <a:xfrm xmlns:a="http://schemas.openxmlformats.org/drawingml/2006/main">
            <a:off x="2524125" y="4095750"/>
            <a:ext cx="1428750" cy="95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15C78"/>
            </a:solidFill>
            <a:prstDash val="solid"/>
          </a:ln>
        </p:spPr>
      </p:cxnSp>
      <p:cxnSp>
        <p:nvCxnSpPr>
          <p:cNvPr id="37" name=""/>
          <p:cNvCxnSpPr/>
          <p:nvPr/>
        </p:nvCxnSpPr>
        <p:spPr>
          <a:xfrm xmlns:a="http://schemas.openxmlformats.org/drawingml/2006/main">
            <a:off x="3952875" y="4095750"/>
            <a:ext cx="95" cy="619125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15C78"/>
            </a:solidFill>
            <a:prstDash val="solid"/>
          </a:ln>
        </p:spPr>
      </p:cxnSp>
      <p:cxnSp>
        <p:nvCxnSpPr>
          <p:cNvPr id="38" name=""/>
          <p:cNvCxnSpPr/>
          <p:nvPr/>
        </p:nvCxnSpPr>
        <p:spPr>
          <a:xfrm xmlns:a="http://schemas.openxmlformats.org/drawingml/2006/main">
            <a:off x="4143375" y="4714875"/>
            <a:ext cx="1428750" cy="95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15C78"/>
            </a:solidFill>
            <a:prstDash val="solid"/>
          </a:ln>
        </p:spPr>
      </p:cxnSp>
      <p:cxnSp>
        <p:nvCxnSpPr>
          <p:cNvPr id="39" name=""/>
          <p:cNvCxnSpPr/>
          <p:nvPr/>
        </p:nvCxnSpPr>
        <p:spPr>
          <a:xfrm xmlns:a="http://schemas.openxmlformats.org/drawingml/2006/main">
            <a:off x="5572125" y="3571875"/>
            <a:ext cx="95" cy="114300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15C78"/>
            </a:solidFill>
            <a:prstDash val="solid"/>
          </a:ln>
        </p:spPr>
      </p:cxnSp>
      <p:cxnSp>
        <p:nvCxnSpPr>
          <p:cNvPr id="40" name=""/>
          <p:cNvCxnSpPr/>
          <p:nvPr/>
        </p:nvCxnSpPr>
        <p:spPr>
          <a:xfrm xmlns:a="http://schemas.openxmlformats.org/drawingml/2006/main">
            <a:off x="5762625" y="3571875"/>
            <a:ext cx="1428750" cy="95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15C78"/>
            </a:solidFill>
            <a:prstDash val="solid"/>
          </a:ln>
        </p:spPr>
      </p:cxnSp>
      <p:cxnSp>
        <p:nvCxnSpPr>
          <p:cNvPr id="41" name=""/>
          <p:cNvCxnSpPr/>
          <p:nvPr/>
        </p:nvCxnSpPr>
        <p:spPr>
          <a:xfrm xmlns:a="http://schemas.openxmlformats.org/drawingml/2006/main">
            <a:off x="7191375" y="3571875"/>
            <a:ext cx="95" cy="714375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15C78"/>
            </a:solidFill>
            <a:prstDash val="solid"/>
          </a:ln>
        </p:spPr>
      </p:cxnSp>
      <p:cxnSp>
        <p:nvCxnSpPr>
          <p:cNvPr id="42" name=""/>
          <p:cNvCxnSpPr/>
          <p:nvPr/>
        </p:nvCxnSpPr>
        <p:spPr>
          <a:xfrm xmlns:a="http://schemas.openxmlformats.org/drawingml/2006/main">
            <a:off x="7381875" y="4286250"/>
            <a:ext cx="1428750" cy="95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15C78"/>
            </a:solidFill>
            <a:prstDash val="solid"/>
          </a:ln>
        </p:spPr>
      </p:cxnSp>
      <p:cxnSp>
        <p:nvCxnSpPr>
          <p:cNvPr id="43" name=""/>
          <p:cNvCxnSpPr/>
          <p:nvPr/>
        </p:nvCxnSpPr>
        <p:spPr>
          <a:xfrm xmlns:a="http://schemas.openxmlformats.org/drawingml/2006/main">
            <a:off x="8810625" y="3381375"/>
            <a:ext cx="95" cy="904875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15C78"/>
            </a:solidFill>
            <a:prstDash val="solid"/>
          </a:ln>
        </p:spPr>
      </p:cxnSp>
      <p:cxnSp>
        <p:nvCxnSpPr>
          <p:cNvPr id="44" name=""/>
          <p:cNvCxnSpPr/>
          <p:nvPr/>
        </p:nvCxnSpPr>
        <p:spPr>
          <a:xfrm xmlns:a="http://schemas.openxmlformats.org/drawingml/2006/main">
            <a:off x="9001125" y="3381375"/>
            <a:ext cx="1428750" cy="95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15C78"/>
            </a:solidFill>
            <a:prstDash val="solid"/>
          </a:ln>
        </p:spPr>
      </p:cxnSp>
      <p:cxnSp>
        <p:nvCxnSpPr>
          <p:cNvPr id="45" name=""/>
          <p:cNvCxnSpPr/>
          <p:nvPr/>
        </p:nvCxnSpPr>
        <p:spPr>
          <a:xfrm xmlns:a="http://schemas.openxmlformats.org/drawingml/2006/main">
            <a:off x="10429875" y="3381375"/>
            <a:ext cx="95" cy="714375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15C78"/>
            </a:solidFill>
            <a:prstDash val="solid"/>
          </a:ln>
        </p:spPr>
      </p:cxnSp>
      <p:cxnSp>
        <p:nvCxnSpPr>
          <p:cNvPr id="46" name=""/>
          <p:cNvCxnSpPr/>
          <p:nvPr/>
        </p:nvCxnSpPr>
        <p:spPr>
          <a:xfrm xmlns:a="http://schemas.openxmlformats.org/drawingml/2006/main">
            <a:off x="10620375" y="4095750"/>
            <a:ext cx="1428750" cy="95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15C78"/>
            </a:solidFill>
            <a:prstDash val="solid"/>
          </a:ln>
        </p:spPr>
      </p:cxn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2637C74-3F8A-4C16-8C53-83B625735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4196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C7A7B"/>
          </a:solidFill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0FDAE6E-F8C5-40D7-9CE9-D8615633B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6225" y="465772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C7A7B"/>
          </a:solidFill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F395234-7FC4-4115-9CFD-F26147750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24725" y="42291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C7A7B"/>
          </a:solidFill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3B435FA-FF90-4294-BBA1-6DFAF7C33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63225" y="40386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14E3B"/>
          </a:solidFill>
        </p:spPr>
      </p:sp>
    </p:spTree>
    <p:extLst>
      <p:ext uri="{BB962C8B-B14F-4D97-AF65-F5344CB8AC3E}">
        <p14:creationId xmlns:p14="http://schemas.microsoft.com/office/powerpoint/2010/main" val="6217712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2026-08-22T13:48:41.7060000Z</dcterms:created>
  <dcterms:modified xsi:type="dcterms:W3CDTF">2026-08-22T13:48:41.7060000Z</dcterms:modified>
</coreProperties>
</file>